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HK Grotesk Semi-Bold" panose="020B0604020202020204" charset="0"/>
      <p:regular r:id="rId29"/>
    </p:embeddedFont>
    <p:embeddedFont>
      <p:font typeface="Poppins" panose="020B0604020202020204" charset="0"/>
      <p:regular r:id="rId30"/>
    </p:embeddedFont>
    <p:embeddedFont>
      <p:font typeface="TT Chocolates" panose="020B0604020202020204" charset="0"/>
      <p:regular r:id="rId31"/>
    </p:embeddedFont>
    <p:embeddedFont>
      <p:font typeface="TT Chocolates Ultra-Bold" panose="020B0604020202020204" charset="0"/>
      <p:regular r:id="rId32"/>
    </p:embeddedFont>
    <p:embeddedFont>
      <p:font typeface="HK Grotesk Medium" panose="020B0604020202020204" charset="0"/>
      <p:regular r:id="rId33"/>
    </p:embeddedFont>
    <p:embeddedFont>
      <p:font typeface="Clear Sans Bold" panose="020B0604020202020204" charset="0"/>
      <p:regular r:id="rId34"/>
    </p:embeddedFont>
    <p:embeddedFont>
      <p:font typeface="Clear Sans" panose="020B0604020202020204" charset="0"/>
      <p:regular r:id="rId35"/>
    </p:embeddedFont>
    <p:embeddedFont>
      <p:font typeface="TT Chocolates Bold" panose="020B0604020202020204" charset="0"/>
      <p:regular r:id="rId36"/>
    </p:embeddedFont>
    <p:embeddedFont>
      <p:font typeface="Poppins Bold" panose="020B0604020202020204" charset="0"/>
      <p:regular r:id="rId37"/>
    </p:embeddedFont>
    <p:embeddedFont>
      <p:font typeface="TT Chocolates Italics"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2"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s-MX" dirty="0"/>
          </a:p>
        </p:txBody>
      </p:sp>
      <p:grpSp>
        <p:nvGrpSpPr>
          <p:cNvPr id="3" name="Group 3"/>
          <p:cNvGrpSpPr/>
          <p:nvPr/>
        </p:nvGrpSpPr>
        <p:grpSpPr>
          <a:xfrm>
            <a:off x="907587" y="0"/>
            <a:ext cx="16472825" cy="10287000"/>
            <a:chOff x="0" y="0"/>
            <a:chExt cx="1016009" cy="634480"/>
          </a:xfrm>
        </p:grpSpPr>
        <p:sp>
          <p:nvSpPr>
            <p:cNvPr id="4" name="Freeform 4"/>
            <p:cNvSpPr/>
            <p:nvPr/>
          </p:nvSpPr>
          <p:spPr>
            <a:xfrm>
              <a:off x="0" y="0"/>
              <a:ext cx="1016009" cy="634480"/>
            </a:xfrm>
            <a:custGeom>
              <a:avLst/>
              <a:gdLst/>
              <a:ahLst/>
              <a:cxnLst/>
              <a:rect l="l" t="t" r="r" b="b"/>
              <a:pathLst>
                <a:path w="1016009" h="634480">
                  <a:moveTo>
                    <a:pt x="203200" y="0"/>
                  </a:moveTo>
                  <a:lnTo>
                    <a:pt x="1016009" y="0"/>
                  </a:lnTo>
                  <a:lnTo>
                    <a:pt x="812809" y="634480"/>
                  </a:lnTo>
                  <a:lnTo>
                    <a:pt x="0" y="634480"/>
                  </a:lnTo>
                  <a:lnTo>
                    <a:pt x="203200" y="0"/>
                  </a:lnTo>
                  <a:close/>
                </a:path>
              </a:pathLst>
            </a:custGeom>
            <a:solidFill>
              <a:srgbClr val="000000">
                <a:alpha val="74902"/>
              </a:srgbClr>
            </a:solidFill>
          </p:spPr>
          <p:txBody>
            <a:bodyPr/>
            <a:lstStyle/>
            <a:p>
              <a:endParaRPr lang="es-MX" dirty="0"/>
            </a:p>
          </p:txBody>
        </p:sp>
        <p:sp>
          <p:nvSpPr>
            <p:cNvPr id="5" name="TextBox 5"/>
            <p:cNvSpPr txBox="1"/>
            <p:nvPr/>
          </p:nvSpPr>
          <p:spPr>
            <a:xfrm>
              <a:off x="101600" y="19050"/>
              <a:ext cx="812809" cy="615430"/>
            </a:xfrm>
            <a:prstGeom prst="rect">
              <a:avLst/>
            </a:prstGeom>
          </p:spPr>
          <p:txBody>
            <a:bodyPr lIns="50800" tIns="50800" rIns="50800" bIns="50800" rtlCol="0" anchor="ctr"/>
            <a:lstStyle/>
            <a:p>
              <a:pPr algn="ctr">
                <a:lnSpc>
                  <a:spcPts val="2260"/>
                </a:lnSpc>
              </a:pPr>
              <a:endParaRPr dirty="0"/>
            </a:p>
          </p:txBody>
        </p:sp>
      </p:grpSp>
      <p:grpSp>
        <p:nvGrpSpPr>
          <p:cNvPr id="6" name="Group 6"/>
          <p:cNvGrpSpPr/>
          <p:nvPr/>
        </p:nvGrpSpPr>
        <p:grpSpPr>
          <a:xfrm>
            <a:off x="2781034" y="2386100"/>
            <a:ext cx="12725931" cy="6327128"/>
            <a:chOff x="0" y="0"/>
            <a:chExt cx="16967908" cy="8436170"/>
          </a:xfrm>
        </p:grpSpPr>
        <p:sp>
          <p:nvSpPr>
            <p:cNvPr id="7" name="TextBox 7"/>
            <p:cNvSpPr txBox="1"/>
            <p:nvPr/>
          </p:nvSpPr>
          <p:spPr>
            <a:xfrm>
              <a:off x="0" y="3382417"/>
              <a:ext cx="16967908" cy="5044863"/>
            </a:xfrm>
            <a:prstGeom prst="rect">
              <a:avLst/>
            </a:prstGeom>
          </p:spPr>
          <p:txBody>
            <a:bodyPr lIns="0" tIns="0" rIns="0" bIns="0" rtlCol="0" anchor="t">
              <a:spAutoFit/>
            </a:bodyPr>
            <a:lstStyle/>
            <a:p>
              <a:pPr algn="ctr">
                <a:lnSpc>
                  <a:spcPts val="3814"/>
                </a:lnSpc>
              </a:pPr>
              <a:r>
                <a:rPr lang="en-US" sz="2724" spc="1133" dirty="0">
                  <a:solidFill>
                    <a:srgbClr val="FFFFFF"/>
                  </a:solidFill>
                  <a:latin typeface="TT Chocolates"/>
                  <a:ea typeface="TT Chocolates"/>
                  <a:cs typeface="TT Chocolates"/>
                  <a:sym typeface="TT Chocolates"/>
                </a:rPr>
                <a:t>PROYECTO FINAL</a:t>
              </a:r>
            </a:p>
            <a:p>
              <a:pPr algn="ctr">
                <a:lnSpc>
                  <a:spcPts val="3814"/>
                </a:lnSpc>
              </a:pPr>
              <a:endParaRPr lang="en-US" sz="2724" spc="1133" dirty="0">
                <a:solidFill>
                  <a:srgbClr val="FFFFFF"/>
                </a:solidFill>
                <a:latin typeface="TT Chocolates"/>
                <a:ea typeface="TT Chocolates"/>
                <a:cs typeface="TT Chocolates"/>
                <a:sym typeface="TT Chocolates"/>
              </a:endParaRPr>
            </a:p>
            <a:p>
              <a:pPr algn="ctr">
                <a:lnSpc>
                  <a:spcPts val="3814"/>
                </a:lnSpc>
              </a:pPr>
              <a:r>
                <a:rPr lang="en-US" sz="2724" spc="1133" dirty="0">
                  <a:solidFill>
                    <a:srgbClr val="FFFFFF"/>
                  </a:solidFill>
                  <a:latin typeface="TT Chocolates"/>
                  <a:ea typeface="TT Chocolates"/>
                  <a:cs typeface="TT Chocolates"/>
                  <a:sym typeface="TT Chocolates"/>
                </a:rPr>
                <a:t>“ANÁLISIS SOBRE LA INCIDENCIA DELICTIVA EN LOS ESTADOS DE LA REPÚBLICA MEXICANA”</a:t>
              </a:r>
            </a:p>
            <a:p>
              <a:pPr algn="ctr">
                <a:lnSpc>
                  <a:spcPts val="3814"/>
                </a:lnSpc>
              </a:pPr>
              <a:endParaRPr lang="en-US" sz="2724" spc="1133" dirty="0">
                <a:solidFill>
                  <a:srgbClr val="FFFFFF"/>
                </a:solidFill>
                <a:latin typeface="TT Chocolates"/>
                <a:ea typeface="TT Chocolates"/>
                <a:cs typeface="TT Chocolates"/>
                <a:sym typeface="TT Chocolates"/>
              </a:endParaRPr>
            </a:p>
            <a:p>
              <a:pPr algn="ctr">
                <a:lnSpc>
                  <a:spcPts val="3814"/>
                </a:lnSpc>
              </a:pPr>
              <a:r>
                <a:rPr lang="en-US" sz="2724" b="1" spc="1133" dirty="0">
                  <a:solidFill>
                    <a:srgbClr val="FFFFFF"/>
                  </a:solidFill>
                  <a:latin typeface="TT Chocolates Bold"/>
                  <a:ea typeface="TT Chocolates Bold"/>
                  <a:cs typeface="TT Chocolates Bold"/>
                  <a:sym typeface="TT Chocolates Bold"/>
                </a:rPr>
                <a:t>EQUIPO 5</a:t>
              </a:r>
            </a:p>
            <a:p>
              <a:pPr algn="ctr">
                <a:lnSpc>
                  <a:spcPts val="3814"/>
                </a:lnSpc>
              </a:pPr>
              <a:endParaRPr lang="en-US" sz="2724" b="1" spc="1133" dirty="0">
                <a:solidFill>
                  <a:srgbClr val="FFFFFF"/>
                </a:solidFill>
                <a:latin typeface="TT Chocolates Bold"/>
                <a:ea typeface="TT Chocolates Bold"/>
                <a:cs typeface="TT Chocolates Bold"/>
                <a:sym typeface="TT Chocolates Bold"/>
              </a:endParaRPr>
            </a:p>
          </p:txBody>
        </p:sp>
        <p:sp>
          <p:nvSpPr>
            <p:cNvPr id="8" name="TextBox 8"/>
            <p:cNvSpPr txBox="1"/>
            <p:nvPr/>
          </p:nvSpPr>
          <p:spPr>
            <a:xfrm>
              <a:off x="0" y="66675"/>
              <a:ext cx="16967908" cy="2896659"/>
            </a:xfrm>
            <a:prstGeom prst="rect">
              <a:avLst/>
            </a:prstGeom>
          </p:spPr>
          <p:txBody>
            <a:bodyPr lIns="0" tIns="0" rIns="0" bIns="0" rtlCol="0" anchor="t">
              <a:spAutoFit/>
            </a:bodyPr>
            <a:lstStyle/>
            <a:p>
              <a:pPr algn="ctr">
                <a:lnSpc>
                  <a:spcPts val="8000"/>
                </a:lnSpc>
              </a:pPr>
              <a:r>
                <a:rPr lang="en-US" sz="8000" b="1" dirty="0">
                  <a:solidFill>
                    <a:srgbClr val="FFFFFF"/>
                  </a:solidFill>
                  <a:latin typeface="Poppins Bold"/>
                  <a:ea typeface="Poppins Bold"/>
                  <a:cs typeface="Poppins Bold"/>
                  <a:sym typeface="Poppins Bold"/>
                </a:rPr>
                <a:t>ANALÍTICA Y CIENCIA DE DATOS</a:t>
              </a:r>
            </a:p>
          </p:txBody>
        </p:sp>
      </p:grpSp>
      <p:sp>
        <p:nvSpPr>
          <p:cNvPr id="9" name="AutoShape 9"/>
          <p:cNvSpPr/>
          <p:nvPr/>
        </p:nvSpPr>
        <p:spPr>
          <a:xfrm>
            <a:off x="-957862" y="7660481"/>
            <a:ext cx="5378168" cy="85725"/>
          </a:xfrm>
          <a:prstGeom prst="line">
            <a:avLst/>
          </a:prstGeom>
          <a:ln w="85725" cap="rnd">
            <a:solidFill>
              <a:srgbClr val="E6950A"/>
            </a:solidFill>
            <a:prstDash val="solid"/>
            <a:headEnd type="none" w="sm" len="sm"/>
            <a:tailEnd type="none" w="sm" len="sm"/>
          </a:ln>
        </p:spPr>
        <p:txBody>
          <a:bodyPr/>
          <a:lstStyle/>
          <a:p>
            <a:endParaRPr lang="es-MX" dirty="0"/>
          </a:p>
        </p:txBody>
      </p:sp>
      <p:sp>
        <p:nvSpPr>
          <p:cNvPr id="10" name="AutoShape 10"/>
          <p:cNvSpPr/>
          <p:nvPr/>
        </p:nvSpPr>
        <p:spPr>
          <a:xfrm rot="-4329859">
            <a:off x="14734479" y="985838"/>
            <a:ext cx="5378168" cy="0"/>
          </a:xfrm>
          <a:prstGeom prst="line">
            <a:avLst/>
          </a:prstGeom>
          <a:ln w="85725" cap="rnd">
            <a:solidFill>
              <a:srgbClr val="E6950A"/>
            </a:solidFill>
            <a:prstDash val="solid"/>
            <a:headEnd type="none" w="sm" len="sm"/>
            <a:tailEnd type="none" w="sm" len="sm"/>
          </a:ln>
        </p:spPr>
        <p:txBody>
          <a:bodyPr/>
          <a:lstStyle/>
          <a:p>
            <a:endParaRPr lang="es-MX" dirty="0"/>
          </a:p>
        </p:txBody>
      </p:sp>
      <p:sp>
        <p:nvSpPr>
          <p:cNvPr id="11" name="AutoShape 11"/>
          <p:cNvSpPr/>
          <p:nvPr/>
        </p:nvSpPr>
        <p:spPr>
          <a:xfrm rot="-4329859">
            <a:off x="11483779" y="11398766"/>
            <a:ext cx="5378168" cy="0"/>
          </a:xfrm>
          <a:prstGeom prst="line">
            <a:avLst/>
          </a:prstGeom>
          <a:ln w="85725" cap="rnd">
            <a:solidFill>
              <a:srgbClr val="5CE1E6"/>
            </a:solidFill>
            <a:prstDash val="solid"/>
            <a:headEnd type="none" w="sm" len="sm"/>
            <a:tailEnd type="none" w="sm" len="sm"/>
          </a:ln>
        </p:spPr>
        <p:txBody>
          <a:bodyPr/>
          <a:lstStyle/>
          <a:p>
            <a:endParaRPr lang="es-MX" dirty="0"/>
          </a:p>
        </p:txBody>
      </p:sp>
      <p:sp>
        <p:nvSpPr>
          <p:cNvPr id="12" name="AutoShape 12"/>
          <p:cNvSpPr/>
          <p:nvPr/>
        </p:nvSpPr>
        <p:spPr>
          <a:xfrm rot="-4329859">
            <a:off x="-1660384" y="8588522"/>
            <a:ext cx="5378168" cy="0"/>
          </a:xfrm>
          <a:prstGeom prst="line">
            <a:avLst/>
          </a:prstGeom>
          <a:ln w="85725" cap="rnd">
            <a:solidFill>
              <a:srgbClr val="5CE1E6"/>
            </a:solidFill>
            <a:prstDash val="solid"/>
            <a:headEnd type="none" w="sm" len="sm"/>
            <a:tailEnd type="none" w="sm" len="sm"/>
          </a:ln>
        </p:spPr>
        <p:txBody>
          <a:bodyPr/>
          <a:lstStyle/>
          <a:p>
            <a:endParaRPr lang="es-MX" dirty="0"/>
          </a:p>
        </p:txBody>
      </p:sp>
      <p:sp>
        <p:nvSpPr>
          <p:cNvPr id="13" name="AutoShape 13"/>
          <p:cNvSpPr/>
          <p:nvPr/>
        </p:nvSpPr>
        <p:spPr>
          <a:xfrm rot="-4329859">
            <a:off x="14031958" y="1913878"/>
            <a:ext cx="5378168" cy="0"/>
          </a:xfrm>
          <a:prstGeom prst="line">
            <a:avLst/>
          </a:prstGeom>
          <a:ln w="85725" cap="rnd">
            <a:solidFill>
              <a:srgbClr val="5CE1E6"/>
            </a:solidFill>
            <a:prstDash val="solid"/>
            <a:headEnd type="none" w="sm" len="sm"/>
            <a:tailEnd type="none" w="sm" len="sm"/>
          </a:ln>
        </p:spPr>
        <p:txBody>
          <a:bodyPr/>
          <a:lstStyle/>
          <a:p>
            <a:endParaRPr lang="es-MX" dirty="0"/>
          </a:p>
        </p:txBody>
      </p:sp>
      <p:sp>
        <p:nvSpPr>
          <p:cNvPr id="14" name="AutoShape 14"/>
          <p:cNvSpPr/>
          <p:nvPr/>
        </p:nvSpPr>
        <p:spPr>
          <a:xfrm rot="-4329859">
            <a:off x="11483779" y="9998840"/>
            <a:ext cx="5378168" cy="0"/>
          </a:xfrm>
          <a:prstGeom prst="line">
            <a:avLst/>
          </a:prstGeom>
          <a:ln w="85725" cap="rnd">
            <a:solidFill>
              <a:srgbClr val="E6950A"/>
            </a:solidFill>
            <a:prstDash val="solid"/>
            <a:headEnd type="none" w="sm" len="sm"/>
            <a:tailEnd type="none" w="sm" len="sm"/>
          </a:ln>
        </p:spPr>
        <p:txBody>
          <a:bodyPr/>
          <a:lstStyle/>
          <a:p>
            <a:endParaRPr lang="es-MX" dirty="0"/>
          </a:p>
        </p:txBody>
      </p:sp>
      <p:sp>
        <p:nvSpPr>
          <p:cNvPr id="15" name="AutoShape 15"/>
          <p:cNvSpPr/>
          <p:nvPr/>
        </p:nvSpPr>
        <p:spPr>
          <a:xfrm rot="-4329859">
            <a:off x="1752917" y="-760137"/>
            <a:ext cx="5378168" cy="0"/>
          </a:xfrm>
          <a:prstGeom prst="line">
            <a:avLst/>
          </a:prstGeom>
          <a:ln w="85725" cap="rnd">
            <a:solidFill>
              <a:srgbClr val="5CE1E6"/>
            </a:solidFill>
            <a:prstDash val="solid"/>
            <a:headEnd type="none" w="sm" len="sm"/>
            <a:tailEnd type="none" w="sm" len="sm"/>
          </a:ln>
        </p:spPr>
        <p:txBody>
          <a:bodyPr/>
          <a:lstStyle/>
          <a:p>
            <a:endParaRPr lang="es-MX" dirty="0"/>
          </a:p>
        </p:txBody>
      </p:sp>
      <p:sp>
        <p:nvSpPr>
          <p:cNvPr id="16" name="AutoShape 16"/>
          <p:cNvSpPr/>
          <p:nvPr/>
        </p:nvSpPr>
        <p:spPr>
          <a:xfrm rot="-4329859">
            <a:off x="1564163" y="-1587135"/>
            <a:ext cx="5378168" cy="0"/>
          </a:xfrm>
          <a:prstGeom prst="line">
            <a:avLst/>
          </a:prstGeom>
          <a:ln w="85725" cap="rnd">
            <a:solidFill>
              <a:srgbClr val="E6950A"/>
            </a:solidFill>
            <a:prstDash val="solid"/>
            <a:headEnd type="none" w="sm" len="sm"/>
            <a:tailEnd type="none" w="sm" len="sm"/>
          </a:ln>
        </p:spPr>
        <p:txBody>
          <a:bodyPr/>
          <a:lstStyle/>
          <a:p>
            <a:endParaRPr lang="es-MX"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3603" y="5143500"/>
            <a:ext cx="2431395" cy="6073984"/>
            <a:chOff x="0" y="0"/>
            <a:chExt cx="3241860" cy="8098646"/>
          </a:xfrm>
        </p:grpSpPr>
        <p:sp>
          <p:nvSpPr>
            <p:cNvPr id="3" name="AutoShape 3"/>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4" name="AutoShape 4"/>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
        <p:nvSpPr>
          <p:cNvPr id="5" name="Freeform 5"/>
          <p:cNvSpPr/>
          <p:nvPr/>
        </p:nvSpPr>
        <p:spPr>
          <a:xfrm>
            <a:off x="1105869" y="5486400"/>
            <a:ext cx="3903851" cy="1376877"/>
          </a:xfrm>
          <a:custGeom>
            <a:avLst/>
            <a:gdLst/>
            <a:ahLst/>
            <a:cxnLst/>
            <a:rect l="l" t="t" r="r" b="b"/>
            <a:pathLst>
              <a:path w="3903851" h="1376877">
                <a:moveTo>
                  <a:pt x="0" y="0"/>
                </a:moveTo>
                <a:lnTo>
                  <a:pt x="3903851" y="0"/>
                </a:lnTo>
                <a:lnTo>
                  <a:pt x="3903851" y="1376877"/>
                </a:lnTo>
                <a:lnTo>
                  <a:pt x="0" y="1376877"/>
                </a:lnTo>
                <a:lnTo>
                  <a:pt x="0" y="0"/>
                </a:lnTo>
                <a:close/>
              </a:path>
            </a:pathLst>
          </a:custGeom>
          <a:blipFill>
            <a:blip r:embed="rId2"/>
            <a:stretch>
              <a:fillRect/>
            </a:stretch>
          </a:blipFill>
        </p:spPr>
        <p:txBody>
          <a:bodyPr/>
          <a:lstStyle/>
          <a:p>
            <a:endParaRPr lang="es-MX"/>
          </a:p>
        </p:txBody>
      </p:sp>
      <p:sp>
        <p:nvSpPr>
          <p:cNvPr id="6" name="Freeform 6"/>
          <p:cNvSpPr/>
          <p:nvPr/>
        </p:nvSpPr>
        <p:spPr>
          <a:xfrm>
            <a:off x="1010496" y="8180492"/>
            <a:ext cx="3903851" cy="1252728"/>
          </a:xfrm>
          <a:custGeom>
            <a:avLst/>
            <a:gdLst/>
            <a:ahLst/>
            <a:cxnLst/>
            <a:rect l="l" t="t" r="r" b="b"/>
            <a:pathLst>
              <a:path w="3903851" h="1252728">
                <a:moveTo>
                  <a:pt x="0" y="0"/>
                </a:moveTo>
                <a:lnTo>
                  <a:pt x="3903851" y="0"/>
                </a:lnTo>
                <a:lnTo>
                  <a:pt x="3903851" y="1252728"/>
                </a:lnTo>
                <a:lnTo>
                  <a:pt x="0" y="1252728"/>
                </a:lnTo>
                <a:lnTo>
                  <a:pt x="0" y="0"/>
                </a:lnTo>
                <a:close/>
              </a:path>
            </a:pathLst>
          </a:custGeom>
          <a:blipFill>
            <a:blip r:embed="rId3"/>
            <a:stretch>
              <a:fillRect/>
            </a:stretch>
          </a:blipFill>
        </p:spPr>
        <p:txBody>
          <a:bodyPr/>
          <a:lstStyle/>
          <a:p>
            <a:endParaRPr lang="es-MX"/>
          </a:p>
        </p:txBody>
      </p:sp>
      <p:sp>
        <p:nvSpPr>
          <p:cNvPr id="7" name="Freeform 7"/>
          <p:cNvSpPr/>
          <p:nvPr/>
        </p:nvSpPr>
        <p:spPr>
          <a:xfrm>
            <a:off x="1010766" y="1364315"/>
            <a:ext cx="16420807" cy="2750485"/>
          </a:xfrm>
          <a:custGeom>
            <a:avLst/>
            <a:gdLst/>
            <a:ahLst/>
            <a:cxnLst/>
            <a:rect l="l" t="t" r="r" b="b"/>
            <a:pathLst>
              <a:path w="16420807" h="2750485">
                <a:moveTo>
                  <a:pt x="0" y="0"/>
                </a:moveTo>
                <a:lnTo>
                  <a:pt x="16420807" y="0"/>
                </a:lnTo>
                <a:lnTo>
                  <a:pt x="16420807" y="2750485"/>
                </a:lnTo>
                <a:lnTo>
                  <a:pt x="0" y="2750485"/>
                </a:lnTo>
                <a:lnTo>
                  <a:pt x="0" y="0"/>
                </a:lnTo>
                <a:close/>
              </a:path>
            </a:pathLst>
          </a:custGeom>
          <a:blipFill>
            <a:blip r:embed="rId4"/>
            <a:stretch>
              <a:fillRect/>
            </a:stretch>
          </a:blipFill>
        </p:spPr>
        <p:txBody>
          <a:bodyPr/>
          <a:lstStyle/>
          <a:p>
            <a:endParaRPr lang="es-MX"/>
          </a:p>
        </p:txBody>
      </p:sp>
      <p:sp>
        <p:nvSpPr>
          <p:cNvPr id="8" name="TextBox 8"/>
          <p:cNvSpPr txBox="1"/>
          <p:nvPr/>
        </p:nvSpPr>
        <p:spPr>
          <a:xfrm>
            <a:off x="1105869" y="7549077"/>
            <a:ext cx="7616955" cy="685800"/>
          </a:xfrm>
          <a:prstGeom prst="rect">
            <a:avLst/>
          </a:prstGeom>
        </p:spPr>
        <p:txBody>
          <a:bodyPr lIns="0" tIns="0" rIns="0" bIns="0" rtlCol="0" anchor="t">
            <a:spAutoFit/>
          </a:bodyPr>
          <a:lstStyle/>
          <a:p>
            <a:pPr algn="l">
              <a:lnSpc>
                <a:spcPts val="2760"/>
              </a:lnSpc>
            </a:pPr>
            <a:r>
              <a:rPr lang="en-US" sz="2300">
                <a:solidFill>
                  <a:srgbClr val="03989E"/>
                </a:solidFill>
                <a:latin typeface="Clear Sans"/>
                <a:ea typeface="Clear Sans"/>
                <a:cs typeface="Clear Sans"/>
                <a:sym typeface="Clear Sans"/>
              </a:rPr>
              <a:t>Cálculo de mediana delictiva por Entidad del año 2023.</a:t>
            </a:r>
          </a:p>
          <a:p>
            <a:pPr marL="0" lvl="0" indent="0" algn="l">
              <a:lnSpc>
                <a:spcPts val="2760"/>
              </a:lnSpc>
              <a:spcBef>
                <a:spcPct val="0"/>
              </a:spcBef>
            </a:pPr>
            <a:endParaRPr lang="en-US" sz="2300">
              <a:solidFill>
                <a:srgbClr val="03989E"/>
              </a:solidFill>
              <a:latin typeface="Clear Sans"/>
              <a:ea typeface="Clear Sans"/>
              <a:cs typeface="Clear Sans"/>
              <a:sym typeface="Clear Sans"/>
            </a:endParaRPr>
          </a:p>
        </p:txBody>
      </p:sp>
      <p:sp>
        <p:nvSpPr>
          <p:cNvPr id="9" name="TextBox 9"/>
          <p:cNvSpPr txBox="1"/>
          <p:nvPr/>
        </p:nvSpPr>
        <p:spPr>
          <a:xfrm>
            <a:off x="1105869" y="4800600"/>
            <a:ext cx="8115300" cy="342900"/>
          </a:xfrm>
          <a:prstGeom prst="rect">
            <a:avLst/>
          </a:prstGeom>
        </p:spPr>
        <p:txBody>
          <a:bodyPr lIns="0" tIns="0" rIns="0" bIns="0" rtlCol="0" anchor="t">
            <a:spAutoFit/>
          </a:bodyPr>
          <a:lstStyle/>
          <a:p>
            <a:pPr marL="0" lvl="0" indent="0" algn="l">
              <a:lnSpc>
                <a:spcPts val="2760"/>
              </a:lnSpc>
              <a:spcBef>
                <a:spcPct val="0"/>
              </a:spcBef>
            </a:pPr>
            <a:r>
              <a:rPr lang="en-US" sz="2300">
                <a:solidFill>
                  <a:srgbClr val="03989E"/>
                </a:solidFill>
                <a:latin typeface="Clear Sans"/>
                <a:ea typeface="Clear Sans"/>
                <a:cs typeface="Clear Sans"/>
                <a:sym typeface="Clear Sans"/>
              </a:rPr>
              <a:t>Cálculo de media delictiva por Entidad del año 2023</a:t>
            </a:r>
          </a:p>
        </p:txBody>
      </p:sp>
      <p:sp>
        <p:nvSpPr>
          <p:cNvPr id="10" name="TextBox 10"/>
          <p:cNvSpPr txBox="1"/>
          <p:nvPr/>
        </p:nvSpPr>
        <p:spPr>
          <a:xfrm>
            <a:off x="1028700" y="590550"/>
            <a:ext cx="2454905" cy="438150"/>
          </a:xfrm>
          <a:prstGeom prst="rect">
            <a:avLst/>
          </a:prstGeom>
        </p:spPr>
        <p:txBody>
          <a:bodyPr lIns="0" tIns="0" rIns="0" bIns="0" rtlCol="0" anchor="t">
            <a:spAutoFit/>
          </a:bodyPr>
          <a:lstStyle/>
          <a:p>
            <a:pPr marL="0" lvl="0" indent="0" algn="l">
              <a:lnSpc>
                <a:spcPts val="3479"/>
              </a:lnSpc>
              <a:spcBef>
                <a:spcPct val="0"/>
              </a:spcBef>
            </a:pPr>
            <a:r>
              <a:rPr lang="en-US" sz="2899">
                <a:solidFill>
                  <a:srgbClr val="03989E"/>
                </a:solidFill>
                <a:latin typeface="Clear Sans"/>
                <a:ea typeface="Clear Sans"/>
                <a:cs typeface="Clear Sans"/>
                <a:sym typeface="Clear Sans"/>
              </a:rPr>
              <a:t>CONSULTAS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3603" y="5143500"/>
            <a:ext cx="2431395" cy="6073984"/>
            <a:chOff x="0" y="0"/>
            <a:chExt cx="3241860" cy="8098646"/>
          </a:xfrm>
        </p:grpSpPr>
        <p:sp>
          <p:nvSpPr>
            <p:cNvPr id="3" name="AutoShape 3"/>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4" name="AutoShape 4"/>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
        <p:nvSpPr>
          <p:cNvPr id="5" name="Freeform 5"/>
          <p:cNvSpPr/>
          <p:nvPr/>
        </p:nvSpPr>
        <p:spPr>
          <a:xfrm>
            <a:off x="1028700" y="6602504"/>
            <a:ext cx="11301259" cy="2655796"/>
          </a:xfrm>
          <a:custGeom>
            <a:avLst/>
            <a:gdLst/>
            <a:ahLst/>
            <a:cxnLst/>
            <a:rect l="l" t="t" r="r" b="b"/>
            <a:pathLst>
              <a:path w="11301259" h="2655796">
                <a:moveTo>
                  <a:pt x="0" y="0"/>
                </a:moveTo>
                <a:lnTo>
                  <a:pt x="11301259" y="0"/>
                </a:lnTo>
                <a:lnTo>
                  <a:pt x="11301259" y="2655796"/>
                </a:lnTo>
                <a:lnTo>
                  <a:pt x="0" y="2655796"/>
                </a:lnTo>
                <a:lnTo>
                  <a:pt x="0" y="0"/>
                </a:lnTo>
                <a:close/>
              </a:path>
            </a:pathLst>
          </a:custGeom>
          <a:blipFill>
            <a:blip r:embed="rId2"/>
            <a:stretch>
              <a:fillRect/>
            </a:stretch>
          </a:blipFill>
        </p:spPr>
        <p:txBody>
          <a:bodyPr/>
          <a:lstStyle/>
          <a:p>
            <a:endParaRPr lang="es-MX"/>
          </a:p>
        </p:txBody>
      </p:sp>
      <p:sp>
        <p:nvSpPr>
          <p:cNvPr id="6" name="Freeform 6"/>
          <p:cNvSpPr/>
          <p:nvPr/>
        </p:nvSpPr>
        <p:spPr>
          <a:xfrm>
            <a:off x="10957113" y="159256"/>
            <a:ext cx="3680887" cy="5414548"/>
          </a:xfrm>
          <a:custGeom>
            <a:avLst/>
            <a:gdLst/>
            <a:ahLst/>
            <a:cxnLst/>
            <a:rect l="l" t="t" r="r" b="b"/>
            <a:pathLst>
              <a:path w="3680887" h="5414548">
                <a:moveTo>
                  <a:pt x="0" y="0"/>
                </a:moveTo>
                <a:lnTo>
                  <a:pt x="3680888" y="0"/>
                </a:lnTo>
                <a:lnTo>
                  <a:pt x="3680888" y="5414548"/>
                </a:lnTo>
                <a:lnTo>
                  <a:pt x="0" y="5414548"/>
                </a:lnTo>
                <a:lnTo>
                  <a:pt x="0" y="0"/>
                </a:lnTo>
                <a:close/>
              </a:path>
            </a:pathLst>
          </a:custGeom>
          <a:blipFill>
            <a:blip r:embed="rId3"/>
            <a:stretch>
              <a:fillRect/>
            </a:stretch>
          </a:blipFill>
        </p:spPr>
        <p:txBody>
          <a:bodyPr/>
          <a:lstStyle/>
          <a:p>
            <a:endParaRPr lang="es-MX"/>
          </a:p>
        </p:txBody>
      </p:sp>
      <p:sp>
        <p:nvSpPr>
          <p:cNvPr id="7" name="TextBox 7"/>
          <p:cNvSpPr txBox="1"/>
          <p:nvPr/>
        </p:nvSpPr>
        <p:spPr>
          <a:xfrm>
            <a:off x="1028700" y="5564279"/>
            <a:ext cx="7616955" cy="1038225"/>
          </a:xfrm>
          <a:prstGeom prst="rect">
            <a:avLst/>
          </a:prstGeom>
        </p:spPr>
        <p:txBody>
          <a:bodyPr lIns="0" tIns="0" rIns="0" bIns="0" rtlCol="0" anchor="t">
            <a:spAutoFit/>
          </a:bodyPr>
          <a:lstStyle/>
          <a:p>
            <a:pPr marL="496571" lvl="1" indent="-248285" algn="l">
              <a:lnSpc>
                <a:spcPts val="2760"/>
              </a:lnSpc>
              <a:buFont typeface="Arial"/>
              <a:buChar char="•"/>
            </a:pPr>
            <a:r>
              <a:rPr lang="en-US" sz="2300">
                <a:solidFill>
                  <a:srgbClr val="03989E"/>
                </a:solidFill>
                <a:latin typeface="TT Chocolates"/>
                <a:ea typeface="TT Chocolates"/>
                <a:cs typeface="TT Chocolates"/>
                <a:sym typeface="TT Chocolates"/>
              </a:rPr>
              <a:t>Tasa promedio del año 2023 por cada 100k habitantes.</a:t>
            </a:r>
          </a:p>
          <a:p>
            <a:pPr algn="l">
              <a:lnSpc>
                <a:spcPts val="2760"/>
              </a:lnSpc>
            </a:pPr>
            <a:r>
              <a:rPr lang="en-US" sz="2300" u="none" strike="noStrike">
                <a:solidFill>
                  <a:srgbClr val="545454"/>
                </a:solidFill>
                <a:latin typeface="Clear Sans"/>
                <a:ea typeface="Clear Sans"/>
                <a:cs typeface="Clear Sans"/>
                <a:sym typeface="Clear Sans"/>
              </a:rPr>
              <a:t>Colima encabeza a las demás entidades en este sentido.</a:t>
            </a:r>
          </a:p>
          <a:p>
            <a:pPr marL="0" lvl="0" indent="0" algn="l">
              <a:lnSpc>
                <a:spcPts val="2760"/>
              </a:lnSpc>
              <a:spcBef>
                <a:spcPct val="0"/>
              </a:spcBef>
            </a:pPr>
            <a:endParaRPr lang="en-US" sz="2300" u="none" strike="noStrike">
              <a:solidFill>
                <a:srgbClr val="545454"/>
              </a:solidFill>
              <a:latin typeface="Clear Sans"/>
              <a:ea typeface="Clear Sans"/>
              <a:cs typeface="Clear Sans"/>
              <a:sym typeface="Clear Sans"/>
            </a:endParaRPr>
          </a:p>
        </p:txBody>
      </p:sp>
      <p:sp>
        <p:nvSpPr>
          <p:cNvPr id="8" name="TextBox 8"/>
          <p:cNvSpPr txBox="1"/>
          <p:nvPr/>
        </p:nvSpPr>
        <p:spPr>
          <a:xfrm>
            <a:off x="1028700" y="1816233"/>
            <a:ext cx="8115300" cy="1371600"/>
          </a:xfrm>
          <a:prstGeom prst="rect">
            <a:avLst/>
          </a:prstGeom>
        </p:spPr>
        <p:txBody>
          <a:bodyPr lIns="0" tIns="0" rIns="0" bIns="0" rtlCol="0" anchor="t">
            <a:spAutoFit/>
          </a:bodyPr>
          <a:lstStyle/>
          <a:p>
            <a:pPr marL="496571" lvl="1" indent="-248285" algn="l">
              <a:lnSpc>
                <a:spcPts val="2760"/>
              </a:lnSpc>
              <a:buFont typeface="Arial"/>
              <a:buChar char="•"/>
            </a:pPr>
            <a:r>
              <a:rPr lang="en-US" sz="2300" dirty="0" err="1">
                <a:solidFill>
                  <a:srgbClr val="03989E"/>
                </a:solidFill>
                <a:latin typeface="Clear Sans"/>
                <a:ea typeface="Clear Sans"/>
                <a:cs typeface="Clear Sans"/>
                <a:sym typeface="Clear Sans"/>
              </a:rPr>
              <a:t>Patrón</a:t>
            </a:r>
            <a:r>
              <a:rPr lang="en-US" sz="2300" dirty="0">
                <a:solidFill>
                  <a:srgbClr val="03989E"/>
                </a:solidFill>
                <a:latin typeface="Clear Sans"/>
                <a:ea typeface="Clear Sans"/>
                <a:cs typeface="Clear Sans"/>
                <a:sym typeface="Clear Sans"/>
              </a:rPr>
              <a:t> de </a:t>
            </a:r>
            <a:r>
              <a:rPr lang="en-US" sz="2300" dirty="0" err="1">
                <a:solidFill>
                  <a:srgbClr val="03989E"/>
                </a:solidFill>
                <a:latin typeface="Clear Sans"/>
                <a:ea typeface="Clear Sans"/>
                <a:cs typeface="Clear Sans"/>
                <a:sym typeface="Clear Sans"/>
              </a:rPr>
              <a:t>criminalidad</a:t>
            </a:r>
            <a:r>
              <a:rPr lang="en-US" sz="2300" dirty="0">
                <a:solidFill>
                  <a:srgbClr val="03989E"/>
                </a:solidFill>
                <a:latin typeface="Clear Sans"/>
                <a:ea typeface="Clear Sans"/>
                <a:cs typeface="Clear Sans"/>
                <a:sym typeface="Clear Sans"/>
              </a:rPr>
              <a:t>.</a:t>
            </a:r>
          </a:p>
          <a:p>
            <a:pPr algn="l">
              <a:lnSpc>
                <a:spcPts val="2760"/>
              </a:lnSpc>
            </a:pPr>
            <a:r>
              <a:rPr lang="en-US" sz="2300" dirty="0">
                <a:solidFill>
                  <a:srgbClr val="545454"/>
                </a:solidFill>
                <a:latin typeface="Clear Sans"/>
                <a:ea typeface="Clear Sans"/>
                <a:cs typeface="Clear Sans"/>
                <a:sym typeface="Clear Sans"/>
              </a:rPr>
              <a:t> En las </a:t>
            </a:r>
            <a:r>
              <a:rPr lang="en-US" sz="2300" dirty="0" err="1">
                <a:solidFill>
                  <a:srgbClr val="545454"/>
                </a:solidFill>
                <a:latin typeface="Clear Sans"/>
                <a:ea typeface="Clear Sans"/>
                <a:cs typeface="Clear Sans"/>
                <a:sym typeface="Clear Sans"/>
              </a:rPr>
              <a:t>fechas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próximas</a:t>
            </a:r>
            <a:r>
              <a:rPr lang="en-US" sz="2300" dirty="0">
                <a:solidFill>
                  <a:srgbClr val="545454"/>
                </a:solidFill>
                <a:latin typeface="Clear Sans"/>
                <a:ea typeface="Clear Sans"/>
                <a:cs typeface="Clear Sans"/>
                <a:sym typeface="Clear Sans"/>
              </a:rPr>
              <a:t> a la </a:t>
            </a:r>
            <a:r>
              <a:rPr lang="en-US" sz="2300" dirty="0" err="1">
                <a:solidFill>
                  <a:srgbClr val="545454"/>
                </a:solidFill>
                <a:latin typeface="Clear Sans"/>
                <a:ea typeface="Clear Sans"/>
                <a:cs typeface="Clear Sans"/>
                <a:sym typeface="Clear Sans"/>
              </a:rPr>
              <a:t>navidad</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los</a:t>
            </a:r>
            <a:r>
              <a:rPr lang="en-US" sz="2300" dirty="0">
                <a:solidFill>
                  <a:srgbClr val="545454"/>
                </a:solidFill>
                <a:latin typeface="Clear Sans"/>
                <a:ea typeface="Clear Sans"/>
                <a:cs typeface="Clear Sans"/>
                <a:sym typeface="Clear Sans"/>
              </a:rPr>
              <a:t> meses </a:t>
            </a:r>
            <a:r>
              <a:rPr lang="en-US" sz="2300" dirty="0" err="1">
                <a:solidFill>
                  <a:srgbClr val="545454"/>
                </a:solidFill>
                <a:latin typeface="Clear Sans"/>
                <a:ea typeface="Clear Sans"/>
                <a:cs typeface="Clear Sans"/>
                <a:sym typeface="Clear Sans"/>
              </a:rPr>
              <a:t>anteriores</a:t>
            </a:r>
            <a:r>
              <a:rPr lang="en-US" sz="2300" dirty="0">
                <a:solidFill>
                  <a:srgbClr val="545454"/>
                </a:solidFill>
                <a:latin typeface="Clear Sans"/>
                <a:ea typeface="Clear Sans"/>
                <a:cs typeface="Clear Sans"/>
                <a:sym typeface="Clear Sans"/>
              </a:rPr>
              <a:t> y posteriores se </a:t>
            </a:r>
            <a:r>
              <a:rPr lang="en-US" sz="2300" dirty="0" err="1">
                <a:solidFill>
                  <a:srgbClr val="545454"/>
                </a:solidFill>
                <a:latin typeface="Clear Sans"/>
                <a:ea typeface="Clear Sans"/>
                <a:cs typeface="Clear Sans"/>
                <a:sym typeface="Clear Sans"/>
              </a:rPr>
              <a:t>denota</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una</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baja</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en</a:t>
            </a:r>
            <a:r>
              <a:rPr lang="en-US" sz="2300" dirty="0">
                <a:solidFill>
                  <a:srgbClr val="545454"/>
                </a:solidFill>
                <a:latin typeface="Clear Sans"/>
                <a:ea typeface="Clear Sans"/>
                <a:cs typeface="Clear Sans"/>
                <a:sym typeface="Clear Sans"/>
              </a:rPr>
              <a:t> la </a:t>
            </a:r>
            <a:r>
              <a:rPr lang="en-US" sz="2300" dirty="0" err="1">
                <a:solidFill>
                  <a:srgbClr val="545454"/>
                </a:solidFill>
                <a:latin typeface="Clear Sans"/>
                <a:ea typeface="Clear Sans"/>
                <a:cs typeface="Clear Sans"/>
                <a:sym typeface="Clear Sans"/>
              </a:rPr>
              <a:t>incidencia</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delictiva</a:t>
            </a:r>
            <a:r>
              <a:rPr lang="en-US" sz="2300" dirty="0">
                <a:solidFill>
                  <a:srgbClr val="545454"/>
                </a:solidFill>
                <a:latin typeface="Clear Sans"/>
                <a:ea typeface="Clear Sans"/>
                <a:cs typeface="Clear Sans"/>
                <a:sym typeface="Clear Sans"/>
              </a:rPr>
              <a:t>.</a:t>
            </a:r>
          </a:p>
          <a:p>
            <a:pPr marL="0" lvl="0" indent="0" algn="l">
              <a:lnSpc>
                <a:spcPts val="2760"/>
              </a:lnSpc>
              <a:spcBef>
                <a:spcPct val="0"/>
              </a:spcBef>
            </a:pPr>
            <a:endParaRPr lang="en-US" sz="2300" dirty="0">
              <a:solidFill>
                <a:srgbClr val="545454"/>
              </a:solidFill>
              <a:latin typeface="Clear Sans"/>
              <a:ea typeface="Clear Sans"/>
              <a:cs typeface="Clear Sans"/>
              <a:sym typeface="Clear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3603" y="5143500"/>
            <a:ext cx="2431395" cy="6073984"/>
            <a:chOff x="0" y="0"/>
            <a:chExt cx="3241860" cy="8098646"/>
          </a:xfrm>
        </p:grpSpPr>
        <p:sp>
          <p:nvSpPr>
            <p:cNvPr id="3" name="AutoShape 3"/>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4" name="AutoShape 4"/>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
        <p:nvSpPr>
          <p:cNvPr id="5" name="Freeform 5"/>
          <p:cNvSpPr/>
          <p:nvPr/>
        </p:nvSpPr>
        <p:spPr>
          <a:xfrm>
            <a:off x="800328" y="2423629"/>
            <a:ext cx="8726630" cy="7322623"/>
          </a:xfrm>
          <a:custGeom>
            <a:avLst/>
            <a:gdLst/>
            <a:ahLst/>
            <a:cxnLst/>
            <a:rect l="l" t="t" r="r" b="b"/>
            <a:pathLst>
              <a:path w="8726630" h="7322623">
                <a:moveTo>
                  <a:pt x="0" y="0"/>
                </a:moveTo>
                <a:lnTo>
                  <a:pt x="8726630" y="0"/>
                </a:lnTo>
                <a:lnTo>
                  <a:pt x="8726630" y="7322623"/>
                </a:lnTo>
                <a:lnTo>
                  <a:pt x="0" y="7322623"/>
                </a:lnTo>
                <a:lnTo>
                  <a:pt x="0" y="0"/>
                </a:lnTo>
                <a:close/>
              </a:path>
            </a:pathLst>
          </a:custGeom>
          <a:blipFill>
            <a:blip r:embed="rId2"/>
            <a:stretch>
              <a:fillRect/>
            </a:stretch>
          </a:blipFill>
        </p:spPr>
        <p:txBody>
          <a:bodyPr/>
          <a:lstStyle/>
          <a:p>
            <a:endParaRPr lang="es-MX"/>
          </a:p>
        </p:txBody>
      </p:sp>
      <p:sp>
        <p:nvSpPr>
          <p:cNvPr id="6" name="TextBox 6"/>
          <p:cNvSpPr txBox="1"/>
          <p:nvPr/>
        </p:nvSpPr>
        <p:spPr>
          <a:xfrm>
            <a:off x="1028700" y="602458"/>
            <a:ext cx="8312183" cy="1447800"/>
          </a:xfrm>
          <a:prstGeom prst="rect">
            <a:avLst/>
          </a:prstGeom>
        </p:spPr>
        <p:txBody>
          <a:bodyPr lIns="0" tIns="0" rIns="0" bIns="0" rtlCol="0" anchor="t">
            <a:spAutoFit/>
          </a:bodyPr>
          <a:lstStyle/>
          <a:p>
            <a:pPr algn="l">
              <a:lnSpc>
                <a:spcPts val="2879"/>
              </a:lnSpc>
            </a:pPr>
            <a:r>
              <a:rPr lang="en-US" sz="2400" b="1" dirty="0" err="1">
                <a:solidFill>
                  <a:srgbClr val="03989E"/>
                </a:solidFill>
                <a:latin typeface="Clear Sans Bold"/>
                <a:ea typeface="Clear Sans Bold"/>
                <a:cs typeface="Clear Sans Bold"/>
                <a:sym typeface="Clear Sans Bold"/>
              </a:rPr>
              <a:t>Representación</a:t>
            </a:r>
            <a:r>
              <a:rPr lang="en-US" sz="2400" b="1" dirty="0">
                <a:solidFill>
                  <a:srgbClr val="03989E"/>
                </a:solidFill>
                <a:latin typeface="Clear Sans Bold"/>
                <a:ea typeface="Clear Sans Bold"/>
                <a:cs typeface="Clear Sans Bold"/>
                <a:sym typeface="Clear Sans Bold"/>
              </a:rPr>
              <a:t> </a:t>
            </a:r>
            <a:r>
              <a:rPr lang="en-US" sz="2400" b="1" dirty="0" err="1">
                <a:solidFill>
                  <a:srgbClr val="03989E"/>
                </a:solidFill>
                <a:latin typeface="Clear Sans Bold"/>
                <a:ea typeface="Clear Sans Bold"/>
                <a:cs typeface="Clear Sans Bold"/>
                <a:sym typeface="Clear Sans Bold"/>
              </a:rPr>
              <a:t>porcentual</a:t>
            </a:r>
            <a:r>
              <a:rPr lang="en-US" sz="2400" b="1" dirty="0">
                <a:solidFill>
                  <a:srgbClr val="03989E"/>
                </a:solidFill>
                <a:latin typeface="Clear Sans Bold"/>
                <a:ea typeface="Clear Sans Bold"/>
                <a:cs typeface="Clear Sans Bold"/>
                <a:sym typeface="Clear Sans Bold"/>
              </a:rPr>
              <a:t> son </a:t>
            </a:r>
            <a:r>
              <a:rPr lang="en-US" sz="2400" b="1" dirty="0" err="1">
                <a:solidFill>
                  <a:srgbClr val="03989E"/>
                </a:solidFill>
                <a:latin typeface="Clear Sans Bold"/>
                <a:ea typeface="Clear Sans Bold"/>
                <a:cs typeface="Clear Sans Bold"/>
                <a:sym typeface="Clear Sans Bold"/>
              </a:rPr>
              <a:t>muy</a:t>
            </a:r>
            <a:r>
              <a:rPr lang="en-US" sz="2400" b="1" dirty="0">
                <a:solidFill>
                  <a:srgbClr val="03989E"/>
                </a:solidFill>
                <a:latin typeface="Clear Sans Bold"/>
                <a:ea typeface="Clear Sans Bold"/>
                <a:cs typeface="Clear Sans Bold"/>
                <a:sym typeface="Clear Sans Bold"/>
              </a:rPr>
              <a:t> </a:t>
            </a:r>
            <a:r>
              <a:rPr lang="en-US" sz="2400" b="1" dirty="0" err="1">
                <a:solidFill>
                  <a:srgbClr val="03989E"/>
                </a:solidFill>
                <a:latin typeface="Clear Sans Bold"/>
                <a:ea typeface="Clear Sans Bold"/>
                <a:cs typeface="Clear Sans Bold"/>
                <a:sym typeface="Clear Sans Bold"/>
              </a:rPr>
              <a:t>inconsistente</a:t>
            </a:r>
            <a:endParaRPr lang="en-US" sz="2400" b="1" dirty="0">
              <a:solidFill>
                <a:srgbClr val="03989E"/>
              </a:solidFill>
              <a:latin typeface="Clear Sans Bold"/>
              <a:ea typeface="Clear Sans Bold"/>
              <a:cs typeface="Clear Sans Bold"/>
              <a:sym typeface="Clear Sans Bold"/>
            </a:endParaRPr>
          </a:p>
          <a:p>
            <a:pPr algn="l">
              <a:lnSpc>
                <a:spcPts val="2879"/>
              </a:lnSpc>
            </a:pPr>
            <a:endParaRPr lang="en-US" sz="2400" b="1" dirty="0">
              <a:solidFill>
                <a:srgbClr val="03989E"/>
              </a:solidFill>
              <a:latin typeface="Clear Sans Bold"/>
              <a:ea typeface="Clear Sans Bold"/>
              <a:cs typeface="Clear Sans Bold"/>
              <a:sym typeface="Clear Sans Bold"/>
            </a:endParaRPr>
          </a:p>
          <a:p>
            <a:pPr marL="0" lvl="0" indent="0" algn="l">
              <a:lnSpc>
                <a:spcPts val="2879"/>
              </a:lnSpc>
              <a:spcBef>
                <a:spcPct val="0"/>
              </a:spcBef>
            </a:pPr>
            <a:r>
              <a:rPr lang="en-US" sz="2400" dirty="0">
                <a:solidFill>
                  <a:srgbClr val="545454"/>
                </a:solidFill>
                <a:latin typeface="Clear Sans"/>
                <a:ea typeface="Clear Sans"/>
                <a:cs typeface="Clear Sans"/>
                <a:sym typeface="Clear Sans"/>
              </a:rPr>
              <a:t>Más de la </a:t>
            </a:r>
            <a:r>
              <a:rPr lang="en-US" sz="2400" dirty="0" err="1">
                <a:solidFill>
                  <a:srgbClr val="545454"/>
                </a:solidFill>
                <a:latin typeface="Clear Sans"/>
                <a:ea typeface="Clear Sans"/>
                <a:cs typeface="Clear Sans"/>
                <a:sym typeface="Clear Sans"/>
              </a:rPr>
              <a:t>mitad</a:t>
            </a:r>
            <a:r>
              <a:rPr lang="en-US" sz="2400" dirty="0">
                <a:solidFill>
                  <a:srgbClr val="545454"/>
                </a:solidFill>
                <a:latin typeface="Clear Sans"/>
                <a:ea typeface="Clear Sans"/>
                <a:cs typeface="Clear Sans"/>
                <a:sym typeface="Clear Sans"/>
              </a:rPr>
              <a:t> de </a:t>
            </a:r>
            <a:r>
              <a:rPr lang="en-US" sz="2400" dirty="0" err="1">
                <a:solidFill>
                  <a:srgbClr val="545454"/>
                </a:solidFill>
                <a:latin typeface="Clear Sans"/>
                <a:ea typeface="Clear Sans"/>
                <a:cs typeface="Clear Sans"/>
                <a:sym typeface="Clear Sans"/>
              </a:rPr>
              <a:t>los</a:t>
            </a:r>
            <a:r>
              <a:rPr lang="en-US" sz="2400" dirty="0">
                <a:solidFill>
                  <a:srgbClr val="545454"/>
                </a:solidFill>
                <a:latin typeface="Clear Sans"/>
                <a:ea typeface="Clear Sans"/>
                <a:cs typeface="Clear Sans"/>
                <a:sym typeface="Clear Sans"/>
              </a:rPr>
              <a:t> </a:t>
            </a:r>
            <a:r>
              <a:rPr lang="en-US" sz="2400" dirty="0" err="1">
                <a:solidFill>
                  <a:srgbClr val="545454"/>
                </a:solidFill>
                <a:latin typeface="Clear Sans"/>
                <a:ea typeface="Clear Sans"/>
                <a:cs typeface="Clear Sans"/>
                <a:sym typeface="Clear Sans"/>
              </a:rPr>
              <a:t>tipos</a:t>
            </a:r>
            <a:r>
              <a:rPr lang="en-US" sz="2400" dirty="0">
                <a:solidFill>
                  <a:srgbClr val="545454"/>
                </a:solidFill>
                <a:latin typeface="Clear Sans"/>
                <a:ea typeface="Clear Sans"/>
                <a:cs typeface="Clear Sans"/>
                <a:sym typeface="Clear Sans"/>
              </a:rPr>
              <a:t> de </a:t>
            </a:r>
            <a:r>
              <a:rPr lang="en-US" sz="2400" dirty="0" err="1">
                <a:solidFill>
                  <a:srgbClr val="545454"/>
                </a:solidFill>
                <a:latin typeface="Clear Sans"/>
                <a:ea typeface="Clear Sans"/>
                <a:cs typeface="Clear Sans"/>
                <a:sym typeface="Clear Sans"/>
              </a:rPr>
              <a:t>delito</a:t>
            </a:r>
            <a:r>
              <a:rPr lang="en-US" sz="2400" dirty="0">
                <a:solidFill>
                  <a:srgbClr val="545454"/>
                </a:solidFill>
                <a:latin typeface="Clear Sans"/>
                <a:ea typeface="Clear Sans"/>
                <a:cs typeface="Clear Sans"/>
                <a:sym typeface="Clear Sans"/>
              </a:rPr>
              <a:t> (26) </a:t>
            </a:r>
            <a:r>
              <a:rPr lang="en-US" sz="2400" dirty="0" err="1">
                <a:solidFill>
                  <a:srgbClr val="545454"/>
                </a:solidFill>
                <a:latin typeface="Clear Sans"/>
                <a:ea typeface="Clear Sans"/>
                <a:cs typeface="Clear Sans"/>
                <a:sym typeface="Clear Sans"/>
              </a:rPr>
              <a:t>representan</a:t>
            </a:r>
            <a:r>
              <a:rPr lang="en-US" sz="2400" dirty="0">
                <a:solidFill>
                  <a:srgbClr val="545454"/>
                </a:solidFill>
                <a:latin typeface="Clear Sans"/>
                <a:ea typeface="Clear Sans"/>
                <a:cs typeface="Clear Sans"/>
                <a:sym typeface="Clear Sans"/>
              </a:rPr>
              <a:t> </a:t>
            </a:r>
            <a:r>
              <a:rPr lang="en-US" sz="2400" dirty="0" err="1">
                <a:solidFill>
                  <a:srgbClr val="545454"/>
                </a:solidFill>
                <a:latin typeface="Clear Sans"/>
                <a:ea typeface="Clear Sans"/>
                <a:cs typeface="Clear Sans"/>
                <a:sym typeface="Clear Sans"/>
              </a:rPr>
              <a:t>menos</a:t>
            </a:r>
            <a:r>
              <a:rPr lang="en-US" sz="2400" dirty="0">
                <a:solidFill>
                  <a:srgbClr val="545454"/>
                </a:solidFill>
                <a:latin typeface="Clear Sans"/>
                <a:ea typeface="Clear Sans"/>
                <a:cs typeface="Clear Sans"/>
                <a:sym typeface="Clear Sans"/>
              </a:rPr>
              <a:t> del 1% </a:t>
            </a:r>
            <a:r>
              <a:rPr lang="en-US" sz="2400" dirty="0" err="1">
                <a:solidFill>
                  <a:srgbClr val="545454"/>
                </a:solidFill>
                <a:latin typeface="Clear Sans"/>
                <a:ea typeface="Clear Sans"/>
                <a:cs typeface="Clear Sans"/>
                <a:sym typeface="Clear Sans"/>
              </a:rPr>
              <a:t>en</a:t>
            </a:r>
            <a:r>
              <a:rPr lang="en-US" sz="2400" dirty="0">
                <a:solidFill>
                  <a:srgbClr val="545454"/>
                </a:solidFill>
                <a:latin typeface="Clear Sans"/>
                <a:ea typeface="Clear Sans"/>
                <a:cs typeface="Clear Sans"/>
                <a:sym typeface="Clear Sans"/>
              </a:rPr>
              <a:t> la </a:t>
            </a:r>
            <a:r>
              <a:rPr lang="en-US" sz="2400" dirty="0" err="1">
                <a:solidFill>
                  <a:srgbClr val="545454"/>
                </a:solidFill>
                <a:latin typeface="Clear Sans"/>
                <a:ea typeface="Clear Sans"/>
                <a:cs typeface="Clear Sans"/>
                <a:sym typeface="Clear Sans"/>
              </a:rPr>
              <a:t>sumatoria</a:t>
            </a:r>
            <a:r>
              <a:rPr lang="en-US" sz="2400" dirty="0">
                <a:solidFill>
                  <a:srgbClr val="545454"/>
                </a:solidFill>
                <a:latin typeface="Clear Sans"/>
                <a:ea typeface="Clear Sans"/>
                <a:cs typeface="Clear Sans"/>
                <a:sym typeface="Clear Sans"/>
              </a:rPr>
              <a:t> de </a:t>
            </a:r>
            <a:r>
              <a:rPr lang="en-US" sz="2400" dirty="0" err="1">
                <a:solidFill>
                  <a:srgbClr val="545454"/>
                </a:solidFill>
                <a:latin typeface="Clear Sans"/>
                <a:ea typeface="Clear Sans"/>
                <a:cs typeface="Clear Sans"/>
                <a:sym typeface="Clear Sans"/>
              </a:rPr>
              <a:t>los</a:t>
            </a:r>
            <a:r>
              <a:rPr lang="en-US" sz="2400" dirty="0">
                <a:solidFill>
                  <a:srgbClr val="545454"/>
                </a:solidFill>
                <a:latin typeface="Clear Sans"/>
                <a:ea typeface="Clear Sans"/>
                <a:cs typeface="Clear Sans"/>
                <a:sym typeface="Clear Sans"/>
              </a:rPr>
              <a:t> </a:t>
            </a:r>
            <a:r>
              <a:rPr lang="en-US" sz="2400" dirty="0" err="1">
                <a:solidFill>
                  <a:srgbClr val="545454"/>
                </a:solidFill>
                <a:latin typeface="Clear Sans"/>
                <a:ea typeface="Clear Sans"/>
                <a:cs typeface="Clear Sans"/>
                <a:sym typeface="Clear Sans"/>
              </a:rPr>
              <a:t>delitos</a:t>
            </a:r>
            <a:r>
              <a:rPr lang="en-US" sz="2400" dirty="0">
                <a:solidFill>
                  <a:srgbClr val="545454"/>
                </a:solidFill>
                <a:latin typeface="Clear Sans"/>
                <a:ea typeface="Clear Sans"/>
                <a:cs typeface="Clear Sans"/>
                <a:sym typeface="Clear Sans"/>
              </a:rPr>
              <a:t> de </a:t>
            </a:r>
            <a:r>
              <a:rPr lang="en-US" sz="2400" dirty="0" err="1">
                <a:solidFill>
                  <a:srgbClr val="545454"/>
                </a:solidFill>
                <a:latin typeface="Clear Sans"/>
                <a:ea typeface="Clear Sans"/>
                <a:cs typeface="Clear Sans"/>
                <a:sym typeface="Clear Sans"/>
              </a:rPr>
              <a:t>todo</a:t>
            </a:r>
            <a:r>
              <a:rPr lang="en-US" sz="2400" dirty="0">
                <a:solidFill>
                  <a:srgbClr val="545454"/>
                </a:solidFill>
                <a:latin typeface="Clear Sans"/>
                <a:ea typeface="Clear Sans"/>
                <a:cs typeface="Clear Sans"/>
                <a:sym typeface="Clear Sans"/>
              </a:rPr>
              <a:t> </a:t>
            </a:r>
            <a:r>
              <a:rPr lang="en-US" sz="2400" dirty="0" err="1">
                <a:solidFill>
                  <a:srgbClr val="545454"/>
                </a:solidFill>
                <a:latin typeface="Clear Sans"/>
                <a:ea typeface="Clear Sans"/>
                <a:cs typeface="Clear Sans"/>
                <a:sym typeface="Clear Sans"/>
              </a:rPr>
              <a:t>el</a:t>
            </a:r>
            <a:r>
              <a:rPr lang="en-US" sz="2400" dirty="0">
                <a:solidFill>
                  <a:srgbClr val="545454"/>
                </a:solidFill>
                <a:latin typeface="Clear Sans"/>
                <a:ea typeface="Clear Sans"/>
                <a:cs typeface="Clear Sans"/>
                <a:sym typeface="Clear Sans"/>
              </a:rPr>
              <a:t> </a:t>
            </a:r>
            <a:r>
              <a:rPr lang="en-US" sz="2400" dirty="0" err="1">
                <a:solidFill>
                  <a:srgbClr val="545454"/>
                </a:solidFill>
                <a:latin typeface="Clear Sans"/>
                <a:ea typeface="Clear Sans"/>
                <a:cs typeface="Clear Sans"/>
                <a:sym typeface="Clear Sans"/>
              </a:rPr>
              <a:t>país</a:t>
            </a:r>
            <a:endParaRPr lang="en-US" sz="2400" dirty="0">
              <a:solidFill>
                <a:srgbClr val="545454"/>
              </a:solidFill>
              <a:latin typeface="Clear Sans"/>
              <a:ea typeface="Clear Sans"/>
              <a:cs typeface="Clear Sans"/>
              <a:sym typeface="Clear Sans"/>
            </a:endParaRPr>
          </a:p>
        </p:txBody>
      </p:sp>
      <p:sp>
        <p:nvSpPr>
          <p:cNvPr id="7" name="TextBox 7"/>
          <p:cNvSpPr txBox="1"/>
          <p:nvPr/>
        </p:nvSpPr>
        <p:spPr>
          <a:xfrm>
            <a:off x="10142219" y="3539788"/>
            <a:ext cx="6516644" cy="1941400"/>
          </a:xfrm>
          <a:prstGeom prst="rect">
            <a:avLst/>
          </a:prstGeom>
        </p:spPr>
        <p:txBody>
          <a:bodyPr lIns="0" tIns="0" rIns="0" bIns="0" rtlCol="0" anchor="t">
            <a:spAutoFit/>
          </a:bodyPr>
          <a:lstStyle/>
          <a:p>
            <a:pPr marL="0" lvl="0" indent="0" algn="l">
              <a:lnSpc>
                <a:spcPts val="3919"/>
              </a:lnSpc>
              <a:spcBef>
                <a:spcPct val="0"/>
              </a:spcBef>
            </a:pPr>
            <a:r>
              <a:rPr lang="en-US" sz="3266" b="1">
                <a:solidFill>
                  <a:srgbClr val="545454"/>
                </a:solidFill>
                <a:latin typeface="Clear Sans Bold"/>
                <a:ea typeface="Clear Sans Bold"/>
                <a:cs typeface="Clear Sans Bold"/>
                <a:sym typeface="Clear Sans Bold"/>
              </a:rPr>
              <a:t>El robo triplica la incidencia del segundo delito más común, este sería el más grande problema que enfrenta la nación.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3603" y="5143500"/>
            <a:ext cx="2431395" cy="6073984"/>
            <a:chOff x="0" y="0"/>
            <a:chExt cx="3241860" cy="8098646"/>
          </a:xfrm>
        </p:grpSpPr>
        <p:sp>
          <p:nvSpPr>
            <p:cNvPr id="3" name="AutoShape 3"/>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4" name="AutoShape 4"/>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
        <p:nvSpPr>
          <p:cNvPr id="5" name="Freeform 5"/>
          <p:cNvSpPr/>
          <p:nvPr/>
        </p:nvSpPr>
        <p:spPr>
          <a:xfrm>
            <a:off x="2259221" y="1939958"/>
            <a:ext cx="5177959" cy="8047476"/>
          </a:xfrm>
          <a:custGeom>
            <a:avLst/>
            <a:gdLst/>
            <a:ahLst/>
            <a:cxnLst/>
            <a:rect l="l" t="t" r="r" b="b"/>
            <a:pathLst>
              <a:path w="5177959" h="8047476">
                <a:moveTo>
                  <a:pt x="0" y="0"/>
                </a:moveTo>
                <a:lnTo>
                  <a:pt x="5177959" y="0"/>
                </a:lnTo>
                <a:lnTo>
                  <a:pt x="5177959" y="8047477"/>
                </a:lnTo>
                <a:lnTo>
                  <a:pt x="0" y="8047477"/>
                </a:lnTo>
                <a:lnTo>
                  <a:pt x="0" y="0"/>
                </a:lnTo>
                <a:close/>
              </a:path>
            </a:pathLst>
          </a:custGeom>
          <a:blipFill>
            <a:blip r:embed="rId2"/>
            <a:stretch>
              <a:fillRect t="-1323" b="-1323"/>
            </a:stretch>
          </a:blipFill>
        </p:spPr>
        <p:txBody>
          <a:bodyPr/>
          <a:lstStyle/>
          <a:p>
            <a:endParaRPr lang="es-MX"/>
          </a:p>
        </p:txBody>
      </p:sp>
      <p:sp>
        <p:nvSpPr>
          <p:cNvPr id="6" name="Freeform 6"/>
          <p:cNvSpPr/>
          <p:nvPr/>
        </p:nvSpPr>
        <p:spPr>
          <a:xfrm>
            <a:off x="8558808" y="1939958"/>
            <a:ext cx="4980380" cy="8047476"/>
          </a:xfrm>
          <a:custGeom>
            <a:avLst/>
            <a:gdLst/>
            <a:ahLst/>
            <a:cxnLst/>
            <a:rect l="l" t="t" r="r" b="b"/>
            <a:pathLst>
              <a:path w="4980380" h="8047476">
                <a:moveTo>
                  <a:pt x="0" y="0"/>
                </a:moveTo>
                <a:lnTo>
                  <a:pt x="4980380" y="0"/>
                </a:lnTo>
                <a:lnTo>
                  <a:pt x="4980380" y="8047477"/>
                </a:lnTo>
                <a:lnTo>
                  <a:pt x="0" y="8047477"/>
                </a:lnTo>
                <a:lnTo>
                  <a:pt x="0" y="0"/>
                </a:lnTo>
                <a:close/>
              </a:path>
            </a:pathLst>
          </a:custGeom>
          <a:blipFill>
            <a:blip r:embed="rId3"/>
            <a:stretch>
              <a:fillRect/>
            </a:stretch>
          </a:blipFill>
        </p:spPr>
        <p:txBody>
          <a:bodyPr/>
          <a:lstStyle/>
          <a:p>
            <a:endParaRPr lang="es-MX"/>
          </a:p>
        </p:txBody>
      </p:sp>
      <p:sp>
        <p:nvSpPr>
          <p:cNvPr id="7" name="TextBox 7"/>
          <p:cNvSpPr txBox="1"/>
          <p:nvPr/>
        </p:nvSpPr>
        <p:spPr>
          <a:xfrm>
            <a:off x="1028700" y="682658"/>
            <a:ext cx="8705950" cy="1257300"/>
          </a:xfrm>
          <a:prstGeom prst="rect">
            <a:avLst/>
          </a:prstGeom>
        </p:spPr>
        <p:txBody>
          <a:bodyPr lIns="0" tIns="0" rIns="0" bIns="0" rtlCol="0" anchor="t">
            <a:spAutoFit/>
          </a:bodyPr>
          <a:lstStyle/>
          <a:p>
            <a:pPr algn="l">
              <a:lnSpc>
                <a:spcPts val="3359"/>
              </a:lnSpc>
            </a:pPr>
            <a:r>
              <a:rPr lang="en-US" sz="2799" b="1" dirty="0" err="1">
                <a:solidFill>
                  <a:srgbClr val="03989E"/>
                </a:solidFill>
                <a:latin typeface="Clear Sans Bold"/>
                <a:ea typeface="Clear Sans Bold"/>
                <a:cs typeface="Clear Sans Bold"/>
                <a:sym typeface="Clear Sans Bold"/>
              </a:rPr>
              <a:t>Representación</a:t>
            </a:r>
            <a:r>
              <a:rPr lang="en-US" sz="2799" b="1" dirty="0">
                <a:solidFill>
                  <a:srgbClr val="03989E"/>
                </a:solidFill>
                <a:latin typeface="Clear Sans Bold"/>
                <a:ea typeface="Clear Sans Bold"/>
                <a:cs typeface="Clear Sans Bold"/>
                <a:sym typeface="Clear Sans Bold"/>
              </a:rPr>
              <a:t> </a:t>
            </a:r>
            <a:r>
              <a:rPr lang="en-US" sz="2799" b="1" dirty="0" err="1">
                <a:solidFill>
                  <a:srgbClr val="03989E"/>
                </a:solidFill>
                <a:latin typeface="Clear Sans Bold"/>
                <a:ea typeface="Clear Sans Bold"/>
                <a:cs typeface="Clear Sans Bold"/>
                <a:sym typeface="Clear Sans Bold"/>
              </a:rPr>
              <a:t>porcentual</a:t>
            </a:r>
            <a:r>
              <a:rPr lang="en-US" sz="2799" b="1" dirty="0">
                <a:solidFill>
                  <a:srgbClr val="03989E"/>
                </a:solidFill>
                <a:latin typeface="Clear Sans Bold"/>
                <a:ea typeface="Clear Sans Bold"/>
                <a:cs typeface="Clear Sans Bold"/>
                <a:sym typeface="Clear Sans Bold"/>
              </a:rPr>
              <a:t> de la </a:t>
            </a:r>
            <a:r>
              <a:rPr lang="en-US" sz="2799" b="1" dirty="0" err="1">
                <a:solidFill>
                  <a:srgbClr val="03989E"/>
                </a:solidFill>
                <a:latin typeface="Clear Sans Bold"/>
                <a:ea typeface="Clear Sans Bold"/>
                <a:cs typeface="Clear Sans Bold"/>
                <a:sym typeface="Clear Sans Bold"/>
              </a:rPr>
              <a:t>incidencia</a:t>
            </a:r>
            <a:r>
              <a:rPr lang="en-US" sz="2799" b="1" dirty="0">
                <a:solidFill>
                  <a:srgbClr val="03989E"/>
                </a:solidFill>
                <a:latin typeface="Clear Sans Bold"/>
                <a:ea typeface="Clear Sans Bold"/>
                <a:cs typeface="Clear Sans Bold"/>
                <a:sym typeface="Clear Sans Bold"/>
              </a:rPr>
              <a:t> </a:t>
            </a:r>
            <a:r>
              <a:rPr lang="en-US" sz="2799" b="1" dirty="0" err="1">
                <a:solidFill>
                  <a:srgbClr val="03989E"/>
                </a:solidFill>
                <a:latin typeface="Clear Sans Bold"/>
                <a:ea typeface="Clear Sans Bold"/>
                <a:cs typeface="Clear Sans Bold"/>
                <a:sym typeface="Clear Sans Bold"/>
              </a:rPr>
              <a:t>delictiva</a:t>
            </a:r>
            <a:r>
              <a:rPr lang="en-US" sz="2799" b="1" dirty="0">
                <a:solidFill>
                  <a:srgbClr val="03989E"/>
                </a:solidFill>
                <a:latin typeface="Clear Sans Bold"/>
                <a:ea typeface="Clear Sans Bold"/>
                <a:cs typeface="Clear Sans Bold"/>
                <a:sym typeface="Clear Sans Bold"/>
              </a:rPr>
              <a:t> de </a:t>
            </a:r>
            <a:r>
              <a:rPr lang="en-US" sz="2799" b="1" dirty="0" err="1">
                <a:solidFill>
                  <a:srgbClr val="03989E"/>
                </a:solidFill>
                <a:latin typeface="Clear Sans Bold"/>
                <a:ea typeface="Clear Sans Bold"/>
                <a:cs typeface="Clear Sans Bold"/>
                <a:sym typeface="Clear Sans Bold"/>
              </a:rPr>
              <a:t>cada</a:t>
            </a:r>
            <a:r>
              <a:rPr lang="en-US" sz="2799" b="1" dirty="0">
                <a:solidFill>
                  <a:srgbClr val="03989E"/>
                </a:solidFill>
                <a:latin typeface="Clear Sans Bold"/>
                <a:ea typeface="Clear Sans Bold"/>
                <a:cs typeface="Clear Sans Bold"/>
                <a:sym typeface="Clear Sans Bold"/>
              </a:rPr>
              <a:t> </a:t>
            </a:r>
            <a:r>
              <a:rPr lang="en-US" sz="2799" b="1" dirty="0" err="1">
                <a:solidFill>
                  <a:srgbClr val="03989E"/>
                </a:solidFill>
                <a:latin typeface="Clear Sans Bold"/>
                <a:ea typeface="Clear Sans Bold"/>
                <a:cs typeface="Clear Sans Bold"/>
                <a:sym typeface="Clear Sans Bold"/>
              </a:rPr>
              <a:t>entidad</a:t>
            </a:r>
            <a:r>
              <a:rPr lang="en-US" sz="2799" b="1" dirty="0">
                <a:solidFill>
                  <a:srgbClr val="03989E"/>
                </a:solidFill>
                <a:latin typeface="Clear Sans Bold"/>
                <a:ea typeface="Clear Sans Bold"/>
                <a:cs typeface="Clear Sans Bold"/>
                <a:sym typeface="Clear Sans Bold"/>
              </a:rPr>
              <a:t>.</a:t>
            </a:r>
          </a:p>
          <a:p>
            <a:pPr marL="0" lvl="0" indent="0" algn="l">
              <a:lnSpc>
                <a:spcPts val="3359"/>
              </a:lnSpc>
              <a:spcBef>
                <a:spcPct val="0"/>
              </a:spcBef>
            </a:pPr>
            <a:endParaRPr lang="en-US" sz="2799" b="1" dirty="0">
              <a:solidFill>
                <a:srgbClr val="03989E"/>
              </a:solidFill>
              <a:latin typeface="Clear Sans Bold"/>
              <a:ea typeface="Clear Sans Bold"/>
              <a:cs typeface="Clear Sans Bold"/>
              <a:sym typeface="Clear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ADEEB375-73F3-6EBC-1239-1217DB7BCF95}"/>
              </a:ext>
            </a:extLst>
          </p:cNvPr>
          <p:cNvSpPr txBox="1"/>
          <p:nvPr/>
        </p:nvSpPr>
        <p:spPr>
          <a:xfrm>
            <a:off x="1028700" y="682658"/>
            <a:ext cx="8705950" cy="850617"/>
          </a:xfrm>
          <a:prstGeom prst="rect">
            <a:avLst/>
          </a:prstGeom>
        </p:spPr>
        <p:txBody>
          <a:bodyPr lIns="0" tIns="0" rIns="0" bIns="0" rtlCol="0" anchor="t">
            <a:spAutoFit/>
          </a:bodyPr>
          <a:lstStyle/>
          <a:p>
            <a:pPr algn="l">
              <a:lnSpc>
                <a:spcPts val="3359"/>
              </a:lnSpc>
            </a:pPr>
            <a:r>
              <a:rPr lang="en-US" sz="2799" b="1" dirty="0" err="1">
                <a:solidFill>
                  <a:srgbClr val="03989E"/>
                </a:solidFill>
                <a:latin typeface="Clear Sans Bold"/>
                <a:ea typeface="Clear Sans Bold"/>
                <a:cs typeface="Clear Sans Bold"/>
                <a:sym typeface="Clear Sans Bold"/>
              </a:rPr>
              <a:t>Análisis</a:t>
            </a:r>
            <a:r>
              <a:rPr lang="en-US" sz="2799" b="1" dirty="0">
                <a:solidFill>
                  <a:srgbClr val="03989E"/>
                </a:solidFill>
                <a:latin typeface="Clear Sans Bold"/>
                <a:ea typeface="Clear Sans Bold"/>
                <a:cs typeface="Clear Sans Bold"/>
                <a:sym typeface="Clear Sans Bold"/>
              </a:rPr>
              <a:t> del </a:t>
            </a:r>
            <a:r>
              <a:rPr lang="en-US" sz="2799" b="1" dirty="0" err="1">
                <a:solidFill>
                  <a:srgbClr val="03989E"/>
                </a:solidFill>
                <a:latin typeface="Clear Sans Bold"/>
                <a:ea typeface="Clear Sans Bold"/>
                <a:cs typeface="Clear Sans Bold"/>
                <a:sym typeface="Clear Sans Bold"/>
              </a:rPr>
              <a:t>sexenio</a:t>
            </a:r>
            <a:r>
              <a:rPr lang="en-US" sz="2799" b="1" dirty="0">
                <a:solidFill>
                  <a:srgbClr val="03989E"/>
                </a:solidFill>
                <a:latin typeface="Clear Sans Bold"/>
                <a:ea typeface="Clear Sans Bold"/>
                <a:cs typeface="Clear Sans Bold"/>
                <a:sym typeface="Clear Sans Bold"/>
              </a:rPr>
              <a:t> de AMLO</a:t>
            </a:r>
          </a:p>
          <a:p>
            <a:pPr marL="0" lvl="0" indent="0" algn="l">
              <a:lnSpc>
                <a:spcPts val="3359"/>
              </a:lnSpc>
              <a:spcBef>
                <a:spcPct val="0"/>
              </a:spcBef>
            </a:pPr>
            <a:endParaRPr lang="en-US" sz="2799" b="1" dirty="0">
              <a:solidFill>
                <a:srgbClr val="03989E"/>
              </a:solidFill>
              <a:latin typeface="Clear Sans Bold"/>
              <a:ea typeface="Clear Sans Bold"/>
              <a:cs typeface="Clear Sans Bold"/>
              <a:sym typeface="Clear Sans Bold"/>
            </a:endParaRPr>
          </a:p>
        </p:txBody>
      </p:sp>
      <p:sp>
        <p:nvSpPr>
          <p:cNvPr id="7" name="TextBox 8">
            <a:extLst>
              <a:ext uri="{FF2B5EF4-FFF2-40B4-BE49-F238E27FC236}">
                <a16:creationId xmlns:a16="http://schemas.microsoft.com/office/drawing/2014/main" id="{393DEDB2-D10A-E516-70EE-CCD141B952E1}"/>
              </a:ext>
            </a:extLst>
          </p:cNvPr>
          <p:cNvSpPr txBox="1"/>
          <p:nvPr/>
        </p:nvSpPr>
        <p:spPr>
          <a:xfrm>
            <a:off x="9144000" y="6217370"/>
            <a:ext cx="8115300" cy="3213893"/>
          </a:xfrm>
          <a:prstGeom prst="rect">
            <a:avLst/>
          </a:prstGeom>
        </p:spPr>
        <p:txBody>
          <a:bodyPr lIns="0" tIns="0" rIns="0" bIns="0" rtlCol="0" anchor="t">
            <a:spAutoFit/>
          </a:bodyPr>
          <a:lstStyle/>
          <a:p>
            <a:pPr marL="496571" lvl="1" indent="-248285" algn="l">
              <a:lnSpc>
                <a:spcPts val="2760"/>
              </a:lnSpc>
              <a:buFont typeface="Arial"/>
              <a:buChar char="•"/>
            </a:pPr>
            <a:r>
              <a:rPr lang="en-US" sz="2300" dirty="0">
                <a:solidFill>
                  <a:srgbClr val="03989E"/>
                </a:solidFill>
                <a:latin typeface="Clear Sans"/>
                <a:ea typeface="Clear Sans"/>
                <a:cs typeface="Clear Sans"/>
                <a:sym typeface="Clear Sans"/>
              </a:rPr>
              <a:t>Porcentaje </a:t>
            </a:r>
            <a:r>
              <a:rPr lang="en-US" sz="2300" dirty="0" err="1">
                <a:solidFill>
                  <a:srgbClr val="03989E"/>
                </a:solidFill>
                <a:latin typeface="Clear Sans"/>
                <a:ea typeface="Clear Sans"/>
                <a:cs typeface="Clear Sans"/>
                <a:sym typeface="Clear Sans"/>
              </a:rPr>
              <a:t>promedio</a:t>
            </a:r>
            <a:r>
              <a:rPr lang="en-US" sz="2300" dirty="0">
                <a:solidFill>
                  <a:srgbClr val="03989E"/>
                </a:solidFill>
                <a:latin typeface="Clear Sans"/>
                <a:ea typeface="Clear Sans"/>
                <a:cs typeface="Clear Sans"/>
                <a:sym typeface="Clear Sans"/>
              </a:rPr>
              <a:t> y </a:t>
            </a:r>
            <a:r>
              <a:rPr lang="en-US" sz="2300" dirty="0" err="1">
                <a:solidFill>
                  <a:srgbClr val="03989E"/>
                </a:solidFill>
                <a:latin typeface="Clear Sans"/>
                <a:ea typeface="Clear Sans"/>
                <a:cs typeface="Clear Sans"/>
                <a:sym typeface="Clear Sans"/>
              </a:rPr>
              <a:t>cantidades</a:t>
            </a:r>
            <a:r>
              <a:rPr lang="en-US" sz="2300" dirty="0">
                <a:solidFill>
                  <a:srgbClr val="03989E"/>
                </a:solidFill>
                <a:latin typeface="Clear Sans"/>
                <a:ea typeface="Clear Sans"/>
                <a:cs typeface="Clear Sans"/>
                <a:sym typeface="Clear Sans"/>
              </a:rPr>
              <a:t> de </a:t>
            </a:r>
            <a:r>
              <a:rPr lang="en-US" sz="2300" dirty="0" err="1">
                <a:solidFill>
                  <a:srgbClr val="03989E"/>
                </a:solidFill>
                <a:latin typeface="Clear Sans"/>
                <a:ea typeface="Clear Sans"/>
                <a:cs typeface="Clear Sans"/>
                <a:sym typeface="Clear Sans"/>
              </a:rPr>
              <a:t>aumento</a:t>
            </a:r>
            <a:r>
              <a:rPr lang="en-US" sz="2300" dirty="0">
                <a:solidFill>
                  <a:srgbClr val="03989E"/>
                </a:solidFill>
                <a:latin typeface="Clear Sans"/>
                <a:ea typeface="Clear Sans"/>
                <a:cs typeface="Clear Sans"/>
                <a:sym typeface="Clear Sans"/>
              </a:rPr>
              <a:t> </a:t>
            </a:r>
            <a:r>
              <a:rPr lang="en-US" sz="2300" dirty="0" err="1">
                <a:solidFill>
                  <a:srgbClr val="03989E"/>
                </a:solidFill>
                <a:latin typeface="Clear Sans"/>
                <a:ea typeface="Clear Sans"/>
                <a:cs typeface="Clear Sans"/>
                <a:sym typeface="Clear Sans"/>
              </a:rPr>
              <a:t>delictivo</a:t>
            </a:r>
            <a:r>
              <a:rPr lang="en-US" sz="2300" dirty="0">
                <a:solidFill>
                  <a:srgbClr val="03989E"/>
                </a:solidFill>
                <a:latin typeface="Clear Sans"/>
                <a:ea typeface="Clear Sans"/>
                <a:cs typeface="Clear Sans"/>
                <a:sym typeface="Clear Sans"/>
              </a:rPr>
              <a:t> </a:t>
            </a:r>
            <a:r>
              <a:rPr lang="en-US" sz="2300" dirty="0" err="1">
                <a:solidFill>
                  <a:srgbClr val="03989E"/>
                </a:solidFill>
                <a:latin typeface="Clear Sans"/>
                <a:ea typeface="Clear Sans"/>
                <a:cs typeface="Clear Sans"/>
                <a:sym typeface="Clear Sans"/>
              </a:rPr>
              <a:t>en</a:t>
            </a:r>
            <a:r>
              <a:rPr lang="en-US" sz="2300" dirty="0">
                <a:solidFill>
                  <a:srgbClr val="03989E"/>
                </a:solidFill>
                <a:latin typeface="Clear Sans"/>
                <a:ea typeface="Clear Sans"/>
                <a:cs typeface="Clear Sans"/>
                <a:sym typeface="Clear Sans"/>
              </a:rPr>
              <a:t> el </a:t>
            </a:r>
            <a:r>
              <a:rPr lang="en-US" sz="2300" dirty="0" err="1">
                <a:solidFill>
                  <a:srgbClr val="03989E"/>
                </a:solidFill>
                <a:latin typeface="Clear Sans"/>
                <a:ea typeface="Clear Sans"/>
                <a:cs typeface="Clear Sans"/>
                <a:sym typeface="Clear Sans"/>
              </a:rPr>
              <a:t>sexenio</a:t>
            </a:r>
            <a:r>
              <a:rPr lang="en-US" sz="2300" dirty="0">
                <a:solidFill>
                  <a:srgbClr val="03989E"/>
                </a:solidFill>
                <a:latin typeface="Clear Sans"/>
                <a:ea typeface="Clear Sans"/>
                <a:cs typeface="Clear Sans"/>
                <a:sym typeface="Clear Sans"/>
              </a:rPr>
              <a:t> de AMLO</a:t>
            </a:r>
          </a:p>
          <a:p>
            <a:pPr marL="248286" lvl="1" algn="l">
              <a:lnSpc>
                <a:spcPts val="2760"/>
              </a:lnSpc>
            </a:pPr>
            <a:r>
              <a:rPr lang="en-US" sz="2300" dirty="0">
                <a:solidFill>
                  <a:srgbClr val="545454"/>
                </a:solidFill>
                <a:latin typeface="Clear Sans"/>
                <a:ea typeface="Clear Sans"/>
                <a:cs typeface="Clear Sans"/>
                <a:sym typeface="Clear Sans"/>
              </a:rPr>
              <a:t>AMLO </a:t>
            </a:r>
            <a:r>
              <a:rPr lang="en-US" sz="2300" dirty="0" err="1">
                <a:solidFill>
                  <a:srgbClr val="545454"/>
                </a:solidFill>
                <a:latin typeface="Clear Sans"/>
                <a:ea typeface="Clear Sans"/>
                <a:cs typeface="Clear Sans"/>
                <a:sym typeface="Clear Sans"/>
              </a:rPr>
              <a:t>tomó</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posesión</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el</a:t>
            </a:r>
            <a:r>
              <a:rPr lang="en-US" sz="2300" dirty="0">
                <a:solidFill>
                  <a:srgbClr val="545454"/>
                </a:solidFill>
                <a:latin typeface="Clear Sans"/>
                <a:ea typeface="Clear Sans"/>
                <a:cs typeface="Clear Sans"/>
                <a:sym typeface="Clear Sans"/>
              </a:rPr>
              <a:t> 1 de </a:t>
            </a:r>
            <a:r>
              <a:rPr lang="en-US" sz="2300" dirty="0" err="1">
                <a:solidFill>
                  <a:srgbClr val="545454"/>
                </a:solidFill>
                <a:latin typeface="Clear Sans"/>
                <a:ea typeface="Clear Sans"/>
                <a:cs typeface="Clear Sans"/>
                <a:sym typeface="Clear Sans"/>
              </a:rPr>
              <a:t>diciembre</a:t>
            </a:r>
            <a:r>
              <a:rPr lang="en-US" sz="2300" dirty="0">
                <a:solidFill>
                  <a:srgbClr val="545454"/>
                </a:solidFill>
                <a:latin typeface="Clear Sans"/>
                <a:ea typeface="Clear Sans"/>
                <a:cs typeface="Clear Sans"/>
                <a:sym typeface="Clear Sans"/>
              </a:rPr>
              <a:t> del 2018 </a:t>
            </a:r>
            <a:r>
              <a:rPr lang="en-US" sz="2300" dirty="0" err="1">
                <a:solidFill>
                  <a:srgbClr val="545454"/>
                </a:solidFill>
                <a:latin typeface="Clear Sans"/>
                <a:ea typeface="Clear Sans"/>
                <a:cs typeface="Clear Sans"/>
                <a:sym typeface="Clear Sans"/>
              </a:rPr>
              <a:t>por</a:t>
            </a:r>
            <a:r>
              <a:rPr lang="en-US" sz="2300" dirty="0">
                <a:solidFill>
                  <a:srgbClr val="545454"/>
                </a:solidFill>
                <a:latin typeface="Clear Sans"/>
                <a:ea typeface="Clear Sans"/>
                <a:cs typeface="Clear Sans"/>
                <a:sym typeface="Clear Sans"/>
              </a:rPr>
              <a:t> lo tanto </a:t>
            </a:r>
            <a:r>
              <a:rPr lang="en-US" sz="2300" dirty="0" err="1">
                <a:solidFill>
                  <a:srgbClr val="545454"/>
                </a:solidFill>
                <a:latin typeface="Clear Sans"/>
                <a:ea typeface="Clear Sans"/>
                <a:cs typeface="Clear Sans"/>
                <a:sym typeface="Clear Sans"/>
              </a:rPr>
              <a:t>omitiremos</a:t>
            </a:r>
            <a:r>
              <a:rPr lang="en-US" sz="2300" dirty="0">
                <a:solidFill>
                  <a:srgbClr val="545454"/>
                </a:solidFill>
                <a:latin typeface="Clear Sans"/>
                <a:ea typeface="Clear Sans"/>
                <a:cs typeface="Clear Sans"/>
                <a:sym typeface="Clear Sans"/>
              </a:rPr>
              <a:t> 2018 y </a:t>
            </a:r>
            <a:r>
              <a:rPr lang="en-US" sz="2300" dirty="0" err="1">
                <a:solidFill>
                  <a:srgbClr val="545454"/>
                </a:solidFill>
                <a:latin typeface="Clear Sans"/>
                <a:ea typeface="Clear Sans"/>
                <a:cs typeface="Clear Sans"/>
                <a:sym typeface="Clear Sans"/>
              </a:rPr>
              <a:t>tambíen</a:t>
            </a:r>
            <a:r>
              <a:rPr lang="en-US" sz="2300" dirty="0">
                <a:solidFill>
                  <a:srgbClr val="545454"/>
                </a:solidFill>
                <a:latin typeface="Clear Sans"/>
                <a:ea typeface="Clear Sans"/>
                <a:cs typeface="Clear Sans"/>
                <a:sym typeface="Clear Sans"/>
              </a:rPr>
              <a:t> 2024 </a:t>
            </a:r>
            <a:r>
              <a:rPr lang="en-US" sz="2300" dirty="0" err="1">
                <a:solidFill>
                  <a:srgbClr val="545454"/>
                </a:solidFill>
                <a:latin typeface="Clear Sans"/>
                <a:ea typeface="Clear Sans"/>
                <a:cs typeface="Clear Sans"/>
                <a:sym typeface="Clear Sans"/>
              </a:rPr>
              <a:t>por</a:t>
            </a:r>
            <a:r>
              <a:rPr lang="en-US" sz="2300" dirty="0">
                <a:solidFill>
                  <a:srgbClr val="545454"/>
                </a:solidFill>
                <a:latin typeface="Clear Sans"/>
                <a:ea typeface="Clear Sans"/>
                <a:cs typeface="Clear Sans"/>
                <a:sym typeface="Clear Sans"/>
              </a:rPr>
              <a:t> que no ha </a:t>
            </a:r>
            <a:r>
              <a:rPr lang="en-US" sz="2300" dirty="0" err="1">
                <a:solidFill>
                  <a:srgbClr val="545454"/>
                </a:solidFill>
                <a:latin typeface="Clear Sans"/>
                <a:ea typeface="Clear Sans"/>
                <a:cs typeface="Clear Sans"/>
                <a:sym typeface="Clear Sans"/>
              </a:rPr>
              <a:t>terminado</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el</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año</a:t>
            </a:r>
            <a:r>
              <a:rPr lang="en-US" sz="2300" dirty="0">
                <a:solidFill>
                  <a:srgbClr val="545454"/>
                </a:solidFill>
                <a:latin typeface="Clear Sans"/>
                <a:ea typeface="Clear Sans"/>
                <a:cs typeface="Clear Sans"/>
                <a:sym typeface="Clear Sans"/>
              </a:rPr>
              <a:t>.</a:t>
            </a:r>
          </a:p>
          <a:p>
            <a:pPr algn="l">
              <a:lnSpc>
                <a:spcPts val="2760"/>
              </a:lnSpc>
            </a:pPr>
            <a:r>
              <a:rPr lang="en-US" sz="2300" dirty="0" err="1">
                <a:solidFill>
                  <a:srgbClr val="545454"/>
                </a:solidFill>
                <a:latin typeface="Clear Sans"/>
                <a:ea typeface="Clear Sans"/>
                <a:cs typeface="Clear Sans"/>
                <a:sym typeface="Clear Sans"/>
              </a:rPr>
              <a:t>Haciendo</a:t>
            </a:r>
            <a:r>
              <a:rPr lang="en-US" sz="2300" dirty="0">
                <a:solidFill>
                  <a:srgbClr val="545454"/>
                </a:solidFill>
                <a:latin typeface="Clear Sans"/>
                <a:ea typeface="Clear Sans"/>
                <a:cs typeface="Clear Sans"/>
                <a:sym typeface="Clear Sans"/>
              </a:rPr>
              <a:t> el </a:t>
            </a:r>
            <a:r>
              <a:rPr lang="en-US" sz="2300" dirty="0" err="1">
                <a:solidFill>
                  <a:srgbClr val="545454"/>
                </a:solidFill>
                <a:latin typeface="Clear Sans"/>
                <a:ea typeface="Clear Sans"/>
                <a:cs typeface="Clear Sans"/>
                <a:sym typeface="Clear Sans"/>
              </a:rPr>
              <a:t>calculo</a:t>
            </a:r>
            <a:r>
              <a:rPr lang="en-US" sz="2300" dirty="0">
                <a:solidFill>
                  <a:srgbClr val="545454"/>
                </a:solidFill>
                <a:latin typeface="Clear Sans"/>
                <a:ea typeface="Clear Sans"/>
                <a:cs typeface="Clear Sans"/>
                <a:sym typeface="Clear Sans"/>
              </a:rPr>
              <a:t> del 2019 al 2023 </a:t>
            </a:r>
            <a:r>
              <a:rPr lang="en-US" sz="2300" dirty="0" err="1">
                <a:solidFill>
                  <a:srgbClr val="545454"/>
                </a:solidFill>
                <a:latin typeface="Clear Sans"/>
                <a:ea typeface="Clear Sans"/>
                <a:cs typeface="Clear Sans"/>
                <a:sym typeface="Clear Sans"/>
              </a:rPr>
              <a:t>encontramos</a:t>
            </a:r>
            <a:r>
              <a:rPr lang="en-US" sz="2300" dirty="0">
                <a:solidFill>
                  <a:srgbClr val="545454"/>
                </a:solidFill>
                <a:latin typeface="Clear Sans"/>
                <a:ea typeface="Clear Sans"/>
                <a:cs typeface="Clear Sans"/>
                <a:sym typeface="Clear Sans"/>
              </a:rPr>
              <a:t> que </a:t>
            </a:r>
            <a:r>
              <a:rPr lang="en-US" sz="2300" dirty="0" err="1">
                <a:solidFill>
                  <a:srgbClr val="545454"/>
                </a:solidFill>
                <a:latin typeface="Clear Sans"/>
                <a:ea typeface="Clear Sans"/>
                <a:cs typeface="Clear Sans"/>
                <a:sym typeface="Clear Sans"/>
              </a:rPr>
              <a:t>hubo</a:t>
            </a:r>
            <a:r>
              <a:rPr lang="en-US" sz="2300" dirty="0">
                <a:solidFill>
                  <a:srgbClr val="545454"/>
                </a:solidFill>
                <a:latin typeface="Clear Sans"/>
                <a:ea typeface="Clear Sans"/>
                <a:cs typeface="Clear Sans"/>
                <a:sym typeface="Clear Sans"/>
              </a:rPr>
              <a:t> un </a:t>
            </a:r>
            <a:r>
              <a:rPr lang="en-US" sz="2300" dirty="0" err="1">
                <a:solidFill>
                  <a:srgbClr val="545454"/>
                </a:solidFill>
                <a:latin typeface="Clear Sans"/>
                <a:ea typeface="Clear Sans"/>
                <a:cs typeface="Clear Sans"/>
                <a:sym typeface="Clear Sans"/>
              </a:rPr>
              <a:t>incremento</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delictivo</a:t>
            </a:r>
            <a:r>
              <a:rPr lang="en-US" sz="2300" dirty="0">
                <a:solidFill>
                  <a:srgbClr val="545454"/>
                </a:solidFill>
                <a:latin typeface="Clear Sans"/>
                <a:ea typeface="Clear Sans"/>
                <a:cs typeface="Clear Sans"/>
                <a:sym typeface="Clear Sans"/>
              </a:rPr>
              <a:t> del 4.94% o </a:t>
            </a:r>
            <a:r>
              <a:rPr lang="en-US" sz="2300" dirty="0" err="1">
                <a:solidFill>
                  <a:srgbClr val="545454"/>
                </a:solidFill>
                <a:latin typeface="Clear Sans"/>
                <a:ea typeface="Clear Sans"/>
                <a:cs typeface="Clear Sans"/>
                <a:sym typeface="Clear Sans"/>
              </a:rPr>
              <a:t>en</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cantidades</a:t>
            </a:r>
            <a:r>
              <a:rPr lang="en-US" sz="2300" dirty="0">
                <a:solidFill>
                  <a:srgbClr val="545454"/>
                </a:solidFill>
                <a:latin typeface="Clear Sans"/>
                <a:ea typeface="Clear Sans"/>
                <a:cs typeface="Clear Sans"/>
                <a:sym typeface="Clear Sans"/>
              </a:rPr>
              <a:t> 102,328 </a:t>
            </a:r>
            <a:r>
              <a:rPr lang="en-US" sz="2300" dirty="0" err="1">
                <a:solidFill>
                  <a:srgbClr val="545454"/>
                </a:solidFill>
                <a:latin typeface="Clear Sans"/>
                <a:ea typeface="Clear Sans"/>
                <a:cs typeface="Clear Sans"/>
                <a:sym typeface="Clear Sans"/>
              </a:rPr>
              <a:t>delitos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más</a:t>
            </a:r>
            <a:r>
              <a:rPr lang="en-US" sz="2300" dirty="0">
                <a:solidFill>
                  <a:srgbClr val="545454"/>
                </a:solidFill>
                <a:latin typeface="Clear Sans"/>
                <a:ea typeface="Clear Sans"/>
                <a:cs typeface="Clear Sans"/>
                <a:sym typeface="Clear Sans"/>
              </a:rPr>
              <a:t>.</a:t>
            </a:r>
          </a:p>
          <a:p>
            <a:pPr marL="0" lvl="0" indent="0" algn="l">
              <a:lnSpc>
                <a:spcPts val="2760"/>
              </a:lnSpc>
              <a:spcBef>
                <a:spcPct val="0"/>
              </a:spcBef>
            </a:pPr>
            <a:endParaRPr lang="en-US" sz="2300" dirty="0">
              <a:solidFill>
                <a:srgbClr val="545454"/>
              </a:solidFill>
              <a:latin typeface="Clear Sans"/>
              <a:ea typeface="Clear Sans"/>
              <a:cs typeface="Clear Sans"/>
              <a:sym typeface="Clear Sans"/>
            </a:endParaRPr>
          </a:p>
        </p:txBody>
      </p:sp>
      <p:pic>
        <p:nvPicPr>
          <p:cNvPr id="9" name="Imagen 8" descr="Tabla&#10;&#10;Descripción generada automáticamente">
            <a:extLst>
              <a:ext uri="{FF2B5EF4-FFF2-40B4-BE49-F238E27FC236}">
                <a16:creationId xmlns:a16="http://schemas.microsoft.com/office/drawing/2014/main" id="{A32E4438-1B58-2BAD-A334-A8C14C6B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931" y="2171700"/>
            <a:ext cx="6847883" cy="3733800"/>
          </a:xfrm>
          <a:prstGeom prst="rect">
            <a:avLst/>
          </a:prstGeom>
        </p:spPr>
      </p:pic>
      <p:sp>
        <p:nvSpPr>
          <p:cNvPr id="10" name="TextBox 8">
            <a:extLst>
              <a:ext uri="{FF2B5EF4-FFF2-40B4-BE49-F238E27FC236}">
                <a16:creationId xmlns:a16="http://schemas.microsoft.com/office/drawing/2014/main" id="{4AB2CBEE-25B6-65AD-5773-C79BC7C563D2}"/>
              </a:ext>
            </a:extLst>
          </p:cNvPr>
          <p:cNvSpPr txBox="1"/>
          <p:nvPr/>
        </p:nvSpPr>
        <p:spPr>
          <a:xfrm>
            <a:off x="671945" y="6362701"/>
            <a:ext cx="8115300" cy="3932038"/>
          </a:xfrm>
          <a:prstGeom prst="rect">
            <a:avLst/>
          </a:prstGeom>
        </p:spPr>
        <p:txBody>
          <a:bodyPr lIns="0" tIns="0" rIns="0" bIns="0" rtlCol="0" anchor="t">
            <a:spAutoFit/>
          </a:bodyPr>
          <a:lstStyle/>
          <a:p>
            <a:pPr marL="496571" lvl="1" indent="-248285" algn="l">
              <a:lnSpc>
                <a:spcPts val="2760"/>
              </a:lnSpc>
              <a:buFont typeface="Arial"/>
              <a:buChar char="•"/>
            </a:pPr>
            <a:r>
              <a:rPr lang="en-US" sz="2300" dirty="0">
                <a:solidFill>
                  <a:srgbClr val="03989E"/>
                </a:solidFill>
                <a:latin typeface="Clear Sans"/>
                <a:ea typeface="Clear Sans"/>
                <a:cs typeface="Clear Sans"/>
                <a:sym typeface="Clear Sans"/>
              </a:rPr>
              <a:t>Porcentaje de </a:t>
            </a:r>
            <a:r>
              <a:rPr lang="en-US" sz="2300" dirty="0">
                <a:solidFill>
                  <a:srgbClr val="03989E"/>
                </a:solidFill>
                <a:latin typeface="Clear Sans"/>
                <a:ea typeface="Clear Sans"/>
                <a:cs typeface="Clear Sans"/>
                <a:sym typeface="Clear Sans"/>
              </a:rPr>
              <a:t>aumento</a:t>
            </a:r>
            <a:r>
              <a:rPr lang="en-US" sz="2300" dirty="0">
                <a:solidFill>
                  <a:srgbClr val="03989E"/>
                </a:solidFill>
                <a:latin typeface="Clear Sans"/>
                <a:ea typeface="Clear Sans"/>
                <a:cs typeface="Clear Sans"/>
                <a:sym typeface="Clear Sans"/>
              </a:rPr>
              <a:t>/</a:t>
            </a:r>
            <a:r>
              <a:rPr lang="en-US" sz="2300" dirty="0">
                <a:solidFill>
                  <a:srgbClr val="03989E"/>
                </a:solidFill>
                <a:latin typeface="Clear Sans"/>
                <a:ea typeface="Clear Sans"/>
                <a:cs typeface="Clear Sans"/>
                <a:sym typeface="Clear Sans"/>
              </a:rPr>
              <a:t>disminución</a:t>
            </a:r>
            <a:r>
              <a:rPr lang="en-US" sz="2300" dirty="0">
                <a:solidFill>
                  <a:srgbClr val="03989E"/>
                </a:solidFill>
                <a:latin typeface="Clear Sans"/>
                <a:ea typeface="Clear Sans"/>
                <a:cs typeface="Clear Sans"/>
                <a:sym typeface="Clear Sans"/>
              </a:rPr>
              <a:t> de </a:t>
            </a:r>
            <a:r>
              <a:rPr lang="en-US" sz="2300" dirty="0">
                <a:solidFill>
                  <a:srgbClr val="03989E"/>
                </a:solidFill>
                <a:latin typeface="Clear Sans"/>
                <a:ea typeface="Clear Sans"/>
                <a:cs typeface="Clear Sans"/>
                <a:sym typeface="Clear Sans"/>
              </a:rPr>
              <a:t>delincuencia</a:t>
            </a:r>
            <a:r>
              <a:rPr lang="en-US" sz="2300" dirty="0">
                <a:solidFill>
                  <a:srgbClr val="03989E"/>
                </a:solidFill>
                <a:latin typeface="Clear Sans"/>
                <a:ea typeface="Clear Sans"/>
                <a:cs typeface="Clear Sans"/>
                <a:sym typeface="Clear Sans"/>
              </a:rPr>
              <a:t> a </a:t>
            </a:r>
            <a:r>
              <a:rPr lang="en-US" sz="2300" dirty="0">
                <a:solidFill>
                  <a:srgbClr val="03989E"/>
                </a:solidFill>
                <a:latin typeface="Clear Sans"/>
                <a:ea typeface="Clear Sans"/>
                <a:cs typeface="Clear Sans"/>
                <a:sym typeface="Clear Sans"/>
              </a:rPr>
              <a:t>partir</a:t>
            </a:r>
            <a:r>
              <a:rPr lang="en-US" sz="2300" dirty="0">
                <a:solidFill>
                  <a:srgbClr val="03989E"/>
                </a:solidFill>
                <a:latin typeface="Clear Sans"/>
                <a:ea typeface="Clear Sans"/>
                <a:cs typeface="Clear Sans"/>
                <a:sym typeface="Clear Sans"/>
              </a:rPr>
              <a:t> del </a:t>
            </a:r>
            <a:r>
              <a:rPr lang="en-US" sz="2300" dirty="0">
                <a:solidFill>
                  <a:srgbClr val="03989E"/>
                </a:solidFill>
                <a:latin typeface="Clear Sans"/>
                <a:ea typeface="Clear Sans"/>
                <a:cs typeface="Clear Sans"/>
                <a:sym typeface="Clear Sans"/>
              </a:rPr>
              <a:t>año</a:t>
            </a:r>
            <a:r>
              <a:rPr lang="en-US" sz="2300" dirty="0">
                <a:solidFill>
                  <a:srgbClr val="03989E"/>
                </a:solidFill>
                <a:latin typeface="Clear Sans"/>
                <a:ea typeface="Clear Sans"/>
                <a:cs typeface="Clear Sans"/>
                <a:sym typeface="Clear Sans"/>
              </a:rPr>
              <a:t> anterior</a:t>
            </a:r>
          </a:p>
          <a:p>
            <a:pPr algn="l">
              <a:lnSpc>
                <a:spcPts val="2760"/>
              </a:lnSpc>
            </a:pPr>
            <a:r>
              <a:rPr lang="en-US" sz="2300" dirty="0">
                <a:solidFill>
                  <a:srgbClr val="545454"/>
                </a:solidFill>
                <a:latin typeface="Clear Sans"/>
                <a:ea typeface="Clear Sans"/>
                <a:cs typeface="Clear Sans"/>
                <a:sym typeface="Clear Sans"/>
              </a:rPr>
              <a:t> En </a:t>
            </a:r>
            <a:r>
              <a:rPr lang="en-US" sz="2300" dirty="0">
                <a:solidFill>
                  <a:srgbClr val="545454"/>
                </a:solidFill>
                <a:latin typeface="Clear Sans"/>
                <a:ea typeface="Clear Sans"/>
                <a:cs typeface="Clear Sans"/>
                <a:sym typeface="Clear Sans"/>
              </a:rPr>
              <a:t>los</a:t>
            </a:r>
            <a:r>
              <a:rPr lang="en-US" sz="2300" dirty="0">
                <a:solidFill>
                  <a:srgbClr val="545454"/>
                </a:solidFill>
                <a:latin typeface="Clear Sans"/>
                <a:ea typeface="Clear Sans"/>
                <a:cs typeface="Clear Sans"/>
                <a:sym typeface="Clear Sans"/>
              </a:rPr>
              <a:t> 3 </a:t>
            </a:r>
            <a:r>
              <a:rPr lang="en-US" sz="2300" dirty="0">
                <a:solidFill>
                  <a:srgbClr val="545454"/>
                </a:solidFill>
                <a:latin typeface="Clear Sans"/>
                <a:ea typeface="Clear Sans"/>
                <a:cs typeface="Clear Sans"/>
                <a:sym typeface="Clear Sans"/>
              </a:rPr>
              <a:t>años</a:t>
            </a:r>
            <a:r>
              <a:rPr lang="en-US" sz="2300" dirty="0">
                <a:solidFill>
                  <a:srgbClr val="545454"/>
                </a:solidFill>
                <a:latin typeface="Clear Sans"/>
                <a:ea typeface="Clear Sans"/>
                <a:cs typeface="Clear Sans"/>
                <a:sym typeface="Clear Sans"/>
              </a:rPr>
              <a:t> del </a:t>
            </a:r>
            <a:r>
              <a:rPr lang="en-US" sz="2300" dirty="0">
                <a:solidFill>
                  <a:srgbClr val="545454"/>
                </a:solidFill>
                <a:latin typeface="Clear Sans"/>
                <a:ea typeface="Clear Sans"/>
                <a:cs typeface="Clear Sans"/>
                <a:sym typeface="Clear Sans"/>
              </a:rPr>
              <a:t>anteriores</a:t>
            </a:r>
            <a:r>
              <a:rPr lang="en-US" sz="2300" dirty="0">
                <a:solidFill>
                  <a:srgbClr val="545454"/>
                </a:solidFill>
                <a:latin typeface="Clear Sans"/>
                <a:ea typeface="Clear Sans"/>
                <a:cs typeface="Clear Sans"/>
                <a:sym typeface="Clear Sans"/>
              </a:rPr>
              <a:t> del </a:t>
            </a:r>
            <a:r>
              <a:rPr lang="en-US" sz="2300" dirty="0">
                <a:solidFill>
                  <a:srgbClr val="545454"/>
                </a:solidFill>
                <a:latin typeface="Clear Sans"/>
                <a:ea typeface="Clear Sans"/>
                <a:cs typeface="Clear Sans"/>
                <a:sym typeface="Clear Sans"/>
              </a:rPr>
              <a:t>sexenio</a:t>
            </a:r>
            <a:r>
              <a:rPr lang="en-US" sz="2300" dirty="0">
                <a:solidFill>
                  <a:srgbClr val="545454"/>
                </a:solidFill>
                <a:latin typeface="Clear Sans"/>
                <a:ea typeface="Clear Sans"/>
                <a:cs typeface="Clear Sans"/>
                <a:sym typeface="Clear Sans"/>
              </a:rPr>
              <a:t> de EPN </a:t>
            </a:r>
            <a:r>
              <a:rPr lang="en-US" sz="2300" dirty="0">
                <a:solidFill>
                  <a:srgbClr val="545454"/>
                </a:solidFill>
                <a:latin typeface="Clear Sans"/>
                <a:ea typeface="Clear Sans"/>
                <a:cs typeface="Clear Sans"/>
                <a:sym typeface="Clear Sans"/>
              </a:rPr>
              <a:t>tuvo</a:t>
            </a:r>
            <a:r>
              <a:rPr lang="en-US" sz="2300" dirty="0">
                <a:solidFill>
                  <a:srgbClr val="545454"/>
                </a:solidFill>
                <a:latin typeface="Clear Sans"/>
                <a:ea typeface="Clear Sans"/>
                <a:cs typeface="Clear Sans"/>
                <a:sym typeface="Clear Sans"/>
              </a:rPr>
              <a:t> 6%, 10% y 2% de </a:t>
            </a:r>
            <a:r>
              <a:rPr lang="en-US" sz="2300" dirty="0">
                <a:solidFill>
                  <a:srgbClr val="545454"/>
                </a:solidFill>
                <a:latin typeface="Clear Sans"/>
                <a:ea typeface="Clear Sans"/>
                <a:cs typeface="Clear Sans"/>
                <a:sym typeface="Clear Sans"/>
              </a:rPr>
              <a:t>incremento</a:t>
            </a:r>
            <a:r>
              <a:rPr lang="en-US" sz="2300" dirty="0">
                <a:solidFill>
                  <a:srgbClr val="545454"/>
                </a:solidFill>
                <a:latin typeface="Clear Sans"/>
                <a:ea typeface="Clear Sans"/>
                <a:cs typeface="Clear Sans"/>
                <a:sym typeface="Clear Sans"/>
              </a:rPr>
              <a:t> </a:t>
            </a:r>
            <a:r>
              <a:rPr lang="en-US" sz="2300" dirty="0">
                <a:solidFill>
                  <a:srgbClr val="545454"/>
                </a:solidFill>
                <a:latin typeface="Clear Sans"/>
                <a:ea typeface="Clear Sans"/>
                <a:cs typeface="Clear Sans"/>
                <a:sym typeface="Clear Sans"/>
              </a:rPr>
              <a:t>en</a:t>
            </a:r>
            <a:r>
              <a:rPr lang="en-US" sz="2300" dirty="0">
                <a:solidFill>
                  <a:srgbClr val="545454"/>
                </a:solidFill>
                <a:latin typeface="Clear Sans"/>
                <a:ea typeface="Clear Sans"/>
                <a:cs typeface="Clear Sans"/>
                <a:sym typeface="Clear Sans"/>
              </a:rPr>
              <a:t> </a:t>
            </a:r>
            <a:r>
              <a:rPr lang="en-US" sz="2300" dirty="0">
                <a:solidFill>
                  <a:srgbClr val="545454"/>
                </a:solidFill>
                <a:latin typeface="Clear Sans"/>
                <a:ea typeface="Clear Sans"/>
                <a:cs typeface="Clear Sans"/>
                <a:sym typeface="Clear Sans"/>
              </a:rPr>
              <a:t>delincuencia</a:t>
            </a:r>
            <a:r>
              <a:rPr lang="en-US" sz="2300" dirty="0">
                <a:solidFill>
                  <a:srgbClr val="545454"/>
                </a:solidFill>
                <a:latin typeface="Clear Sans"/>
                <a:ea typeface="Clear Sans"/>
                <a:cs typeface="Clear Sans"/>
                <a:sym typeface="Clear Sans"/>
              </a:rPr>
              <a:t>, que no </a:t>
            </a:r>
            <a:r>
              <a:rPr lang="en-US" sz="2300" dirty="0" err="1">
                <a:solidFill>
                  <a:srgbClr val="545454"/>
                </a:solidFill>
                <a:latin typeface="Clear Sans"/>
                <a:ea typeface="Clear Sans"/>
                <a:cs typeface="Clear Sans"/>
                <a:sym typeface="Clear Sans"/>
              </a:rPr>
              <a:t>nos</a:t>
            </a:r>
            <a:r>
              <a:rPr lang="en-US" sz="2300" dirty="0">
                <a:solidFill>
                  <a:srgbClr val="545454"/>
                </a:solidFill>
                <a:latin typeface="Clear Sans"/>
                <a:ea typeface="Clear Sans"/>
                <a:cs typeface="Clear Sans"/>
                <a:sym typeface="Clear Sans"/>
              </a:rPr>
              <a:t> </a:t>
            </a:r>
            <a:r>
              <a:rPr lang="en-US" sz="2300" dirty="0" smtClean="0">
                <a:solidFill>
                  <a:srgbClr val="545454"/>
                </a:solidFill>
                <a:latin typeface="Clear Sans"/>
                <a:ea typeface="Clear Sans"/>
                <a:cs typeface="Clear Sans"/>
                <a:sym typeface="Clear Sans"/>
              </a:rPr>
              <a:t>da </a:t>
            </a:r>
            <a:r>
              <a:rPr lang="en-US" sz="2300" dirty="0">
                <a:solidFill>
                  <a:srgbClr val="545454"/>
                </a:solidFill>
                <a:latin typeface="Clear Sans"/>
                <a:ea typeface="Clear Sans"/>
                <a:cs typeface="Clear Sans"/>
                <a:sym typeface="Clear Sans"/>
              </a:rPr>
              <a:t>información</a:t>
            </a:r>
            <a:r>
              <a:rPr lang="en-US" sz="2300" dirty="0">
                <a:solidFill>
                  <a:srgbClr val="545454"/>
                </a:solidFill>
                <a:latin typeface="Clear Sans"/>
                <a:ea typeface="Clear Sans"/>
                <a:cs typeface="Clear Sans"/>
                <a:sym typeface="Clear Sans"/>
              </a:rPr>
              <a:t> </a:t>
            </a:r>
            <a:r>
              <a:rPr lang="en-US" sz="2300" dirty="0">
                <a:solidFill>
                  <a:srgbClr val="545454"/>
                </a:solidFill>
                <a:latin typeface="Clear Sans"/>
                <a:ea typeface="Clear Sans"/>
                <a:cs typeface="Clear Sans"/>
                <a:sym typeface="Clear Sans"/>
              </a:rPr>
              <a:t>suficiente</a:t>
            </a:r>
            <a:r>
              <a:rPr lang="en-US" sz="2300" dirty="0">
                <a:solidFill>
                  <a:srgbClr val="545454"/>
                </a:solidFill>
                <a:latin typeface="Clear Sans"/>
                <a:ea typeface="Clear Sans"/>
                <a:cs typeface="Clear Sans"/>
                <a:sym typeface="Clear Sans"/>
              </a:rPr>
              <a:t> para </a:t>
            </a:r>
            <a:r>
              <a:rPr lang="en-US" sz="2300" dirty="0">
                <a:solidFill>
                  <a:srgbClr val="545454"/>
                </a:solidFill>
                <a:latin typeface="Clear Sans"/>
                <a:ea typeface="Clear Sans"/>
                <a:cs typeface="Clear Sans"/>
                <a:sym typeface="Clear Sans"/>
              </a:rPr>
              <a:t>diferenciar</a:t>
            </a:r>
            <a:r>
              <a:rPr lang="en-US" sz="2300" dirty="0">
                <a:solidFill>
                  <a:srgbClr val="545454"/>
                </a:solidFill>
                <a:latin typeface="Clear Sans"/>
                <a:ea typeface="Clear Sans"/>
                <a:cs typeface="Clear Sans"/>
                <a:sym typeface="Clear Sans"/>
              </a:rPr>
              <a:t> el </a:t>
            </a:r>
            <a:r>
              <a:rPr lang="en-US" sz="2300" dirty="0" err="1">
                <a:solidFill>
                  <a:srgbClr val="545454"/>
                </a:solidFill>
                <a:latin typeface="Clear Sans"/>
                <a:ea typeface="Clear Sans"/>
                <a:cs typeface="Clear Sans"/>
                <a:sym typeface="Clear Sans"/>
              </a:rPr>
              <a:t>sexenio</a:t>
            </a:r>
            <a:r>
              <a:rPr lang="en-US" sz="2300" dirty="0">
                <a:solidFill>
                  <a:srgbClr val="545454"/>
                </a:solidFill>
                <a:latin typeface="Clear Sans"/>
                <a:ea typeface="Clear Sans"/>
                <a:cs typeface="Clear Sans"/>
                <a:sym typeface="Clear Sans"/>
              </a:rPr>
              <a:t> actual con el anterior </a:t>
            </a:r>
            <a:r>
              <a:rPr lang="en-US" sz="2300" dirty="0" err="1">
                <a:solidFill>
                  <a:srgbClr val="545454"/>
                </a:solidFill>
                <a:latin typeface="Clear Sans"/>
                <a:ea typeface="Clear Sans"/>
                <a:cs typeface="Clear Sans"/>
                <a:sym typeface="Clear Sans"/>
              </a:rPr>
              <a:t>próximo</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pero</a:t>
            </a:r>
            <a:r>
              <a:rPr lang="en-US" sz="2300" dirty="0">
                <a:solidFill>
                  <a:srgbClr val="545454"/>
                </a:solidFill>
                <a:latin typeface="Clear Sans"/>
                <a:ea typeface="Clear Sans"/>
                <a:cs typeface="Clear Sans"/>
                <a:sym typeface="Clear Sans"/>
              </a:rPr>
              <a:t> se </a:t>
            </a:r>
            <a:r>
              <a:rPr lang="en-US" sz="2300" dirty="0" err="1">
                <a:solidFill>
                  <a:srgbClr val="545454"/>
                </a:solidFill>
                <a:latin typeface="Clear Sans"/>
                <a:ea typeface="Clear Sans"/>
                <a:cs typeface="Clear Sans"/>
                <a:sym typeface="Clear Sans"/>
              </a:rPr>
              <a:t>hace</a:t>
            </a:r>
            <a:r>
              <a:rPr lang="en-US" sz="2300" dirty="0">
                <a:solidFill>
                  <a:srgbClr val="545454"/>
                </a:solidFill>
                <a:latin typeface="Clear Sans"/>
                <a:ea typeface="Clear Sans"/>
                <a:cs typeface="Clear Sans"/>
                <a:sym typeface="Clear Sans"/>
              </a:rPr>
              <a:t> un </a:t>
            </a:r>
            <a:r>
              <a:rPr lang="en-US" sz="2300" dirty="0" err="1">
                <a:solidFill>
                  <a:srgbClr val="545454"/>
                </a:solidFill>
                <a:latin typeface="Clear Sans"/>
                <a:ea typeface="Clear Sans"/>
                <a:cs typeface="Clear Sans"/>
                <a:sym typeface="Clear Sans"/>
              </a:rPr>
              <a:t>análisis</a:t>
            </a:r>
            <a:r>
              <a:rPr lang="en-US" sz="2300" dirty="0">
                <a:solidFill>
                  <a:srgbClr val="545454"/>
                </a:solidFill>
                <a:latin typeface="Clear Sans"/>
                <a:ea typeface="Clear Sans"/>
                <a:cs typeface="Clear Sans"/>
                <a:sym typeface="Clear Sans"/>
              </a:rPr>
              <a:t> de </a:t>
            </a:r>
            <a:r>
              <a:rPr lang="en-US" sz="2300" dirty="0" err="1">
                <a:solidFill>
                  <a:srgbClr val="545454"/>
                </a:solidFill>
                <a:latin typeface="Clear Sans"/>
                <a:ea typeface="Clear Sans"/>
                <a:cs typeface="Clear Sans"/>
                <a:sym typeface="Clear Sans"/>
              </a:rPr>
              <a:t>los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aumentos</a:t>
            </a:r>
            <a:r>
              <a:rPr lang="en-US" sz="2300" dirty="0">
                <a:solidFill>
                  <a:srgbClr val="545454"/>
                </a:solidFill>
                <a:latin typeface="Clear Sans"/>
                <a:ea typeface="Clear Sans"/>
                <a:cs typeface="Clear Sans"/>
                <a:sym typeface="Clear Sans"/>
              </a:rPr>
              <a:t> o </a:t>
            </a:r>
            <a:r>
              <a:rPr lang="en-US" sz="2300" dirty="0" err="1">
                <a:solidFill>
                  <a:srgbClr val="545454"/>
                </a:solidFill>
                <a:latin typeface="Clear Sans"/>
                <a:ea typeface="Clear Sans"/>
                <a:cs typeface="Clear Sans"/>
                <a:sym typeface="Clear Sans"/>
              </a:rPr>
              <a:t>disminuciones</a:t>
            </a:r>
            <a:r>
              <a:rPr lang="en-US" sz="2300" dirty="0">
                <a:solidFill>
                  <a:srgbClr val="545454"/>
                </a:solidFill>
                <a:latin typeface="Clear Sans"/>
                <a:ea typeface="Clear Sans"/>
                <a:cs typeface="Clear Sans"/>
                <a:sym typeface="Clear Sans"/>
              </a:rPr>
              <a:t> de </a:t>
            </a:r>
            <a:r>
              <a:rPr lang="en-US" sz="2300" dirty="0" err="1">
                <a:solidFill>
                  <a:srgbClr val="545454"/>
                </a:solidFill>
                <a:latin typeface="Clear Sans"/>
                <a:ea typeface="Clear Sans"/>
                <a:cs typeface="Clear Sans"/>
                <a:sym typeface="Clear Sans"/>
              </a:rPr>
              <a:t>los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porcentajes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respecto</a:t>
            </a:r>
            <a:r>
              <a:rPr lang="en-US" sz="2300" dirty="0">
                <a:solidFill>
                  <a:srgbClr val="545454"/>
                </a:solidFill>
                <a:latin typeface="Clear Sans"/>
                <a:ea typeface="Clear Sans"/>
                <a:cs typeface="Clear Sans"/>
                <a:sym typeface="Clear Sans"/>
              </a:rPr>
              <a:t> al </a:t>
            </a:r>
            <a:r>
              <a:rPr lang="en-US" sz="2300" dirty="0" err="1">
                <a:solidFill>
                  <a:srgbClr val="545454"/>
                </a:solidFill>
                <a:latin typeface="Clear Sans"/>
                <a:ea typeface="Clear Sans"/>
                <a:cs typeface="Clear Sans"/>
                <a:sym typeface="Clear Sans"/>
              </a:rPr>
              <a:t>año</a:t>
            </a:r>
            <a:r>
              <a:rPr lang="en-US" sz="2300" dirty="0">
                <a:solidFill>
                  <a:srgbClr val="545454"/>
                </a:solidFill>
                <a:latin typeface="Clear Sans"/>
                <a:ea typeface="Clear Sans"/>
                <a:cs typeface="Clear Sans"/>
                <a:sym typeface="Clear Sans"/>
              </a:rPr>
              <a:t> anterior, </a:t>
            </a:r>
            <a:r>
              <a:rPr lang="en-US" sz="2300" dirty="0" err="1">
                <a:solidFill>
                  <a:srgbClr val="545454"/>
                </a:solidFill>
                <a:latin typeface="Clear Sans"/>
                <a:ea typeface="Clear Sans"/>
                <a:cs typeface="Clear Sans"/>
                <a:sym typeface="Clear Sans"/>
              </a:rPr>
              <a:t>viendo</a:t>
            </a:r>
            <a:r>
              <a:rPr lang="en-US" sz="2300" dirty="0">
                <a:solidFill>
                  <a:srgbClr val="545454"/>
                </a:solidFill>
                <a:latin typeface="Clear Sans"/>
                <a:ea typeface="Clear Sans"/>
                <a:cs typeface="Clear Sans"/>
                <a:sym typeface="Clear Sans"/>
              </a:rPr>
              <a:t> que el </a:t>
            </a:r>
            <a:r>
              <a:rPr lang="en-US" sz="2300" dirty="0" err="1">
                <a:solidFill>
                  <a:srgbClr val="545454"/>
                </a:solidFill>
                <a:latin typeface="Clear Sans"/>
                <a:ea typeface="Clear Sans"/>
                <a:cs typeface="Clear Sans"/>
                <a:sym typeface="Clear Sans"/>
              </a:rPr>
              <a:t>año</a:t>
            </a:r>
            <a:r>
              <a:rPr lang="en-US" sz="2300" dirty="0">
                <a:solidFill>
                  <a:srgbClr val="545454"/>
                </a:solidFill>
                <a:latin typeface="Clear Sans"/>
                <a:ea typeface="Clear Sans"/>
                <a:cs typeface="Clear Sans"/>
                <a:sym typeface="Clear Sans"/>
              </a:rPr>
              <a:t> de la pandemia </a:t>
            </a:r>
            <a:r>
              <a:rPr lang="en-US" sz="2300" dirty="0" err="1">
                <a:solidFill>
                  <a:srgbClr val="545454"/>
                </a:solidFill>
                <a:latin typeface="Clear Sans"/>
                <a:ea typeface="Clear Sans"/>
                <a:cs typeface="Clear Sans"/>
                <a:sym typeface="Clear Sans"/>
              </a:rPr>
              <a:t>fue</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muy</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inusual</a:t>
            </a:r>
            <a:r>
              <a:rPr lang="en-US" sz="2300" dirty="0">
                <a:solidFill>
                  <a:srgbClr val="545454"/>
                </a:solidFill>
                <a:latin typeface="Clear Sans"/>
                <a:ea typeface="Clear Sans"/>
                <a:cs typeface="Clear Sans"/>
                <a:sym typeface="Clear Sans"/>
              </a:rPr>
              <a:t> gracias al </a:t>
            </a:r>
            <a:r>
              <a:rPr lang="en-US" sz="2300" dirty="0" err="1">
                <a:solidFill>
                  <a:srgbClr val="545454"/>
                </a:solidFill>
                <a:latin typeface="Clear Sans"/>
                <a:ea typeface="Clear Sans"/>
                <a:cs typeface="Clear Sans"/>
                <a:sym typeface="Clear Sans"/>
              </a:rPr>
              <a:t>confinamiento</a:t>
            </a:r>
            <a:r>
              <a:rPr lang="en-US" sz="2300" dirty="0">
                <a:solidFill>
                  <a:srgbClr val="545454"/>
                </a:solidFill>
                <a:latin typeface="Clear Sans"/>
                <a:ea typeface="Clear Sans"/>
                <a:cs typeface="Clear Sans"/>
                <a:sym typeface="Clear Sans"/>
              </a:rPr>
              <a:t> del COVID-19.</a:t>
            </a:r>
          </a:p>
          <a:p>
            <a:pPr algn="l">
              <a:lnSpc>
                <a:spcPts val="2760"/>
              </a:lnSpc>
            </a:pPr>
            <a:endParaRPr lang="en-US" sz="2300" dirty="0">
              <a:solidFill>
                <a:srgbClr val="545454"/>
              </a:solidFill>
              <a:latin typeface="Clear Sans"/>
              <a:ea typeface="Clear Sans"/>
              <a:cs typeface="Clear Sans"/>
              <a:sym typeface="Clear Sans"/>
            </a:endParaRPr>
          </a:p>
          <a:p>
            <a:pPr marL="0" lvl="0" indent="0" algn="l">
              <a:lnSpc>
                <a:spcPts val="2760"/>
              </a:lnSpc>
              <a:spcBef>
                <a:spcPct val="0"/>
              </a:spcBef>
            </a:pPr>
            <a:endParaRPr lang="en-US" sz="2300" dirty="0">
              <a:solidFill>
                <a:srgbClr val="545454"/>
              </a:solidFill>
              <a:latin typeface="Clear Sans"/>
              <a:ea typeface="Clear Sans"/>
              <a:cs typeface="Clear Sans"/>
              <a:sym typeface="Clear Sans"/>
            </a:endParaRPr>
          </a:p>
        </p:txBody>
      </p:sp>
      <p:pic>
        <p:nvPicPr>
          <p:cNvPr id="14" name="Imagen 13" descr="Texto&#10;&#10;Descripción generada automáticamente con confianza media">
            <a:extLst>
              <a:ext uri="{FF2B5EF4-FFF2-40B4-BE49-F238E27FC236}">
                <a16:creationId xmlns:a16="http://schemas.microsoft.com/office/drawing/2014/main" id="{8F69BAE4-989A-3486-0964-9A21561AB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2462683"/>
            <a:ext cx="4672011" cy="1168003"/>
          </a:xfrm>
          <a:prstGeom prst="rect">
            <a:avLst/>
          </a:prstGeom>
        </p:spPr>
      </p:pic>
      <p:pic>
        <p:nvPicPr>
          <p:cNvPr id="16" name="Imagen 15" descr="Texto&#10;&#10;Descripción generada automáticamente con confianza media">
            <a:extLst>
              <a:ext uri="{FF2B5EF4-FFF2-40B4-BE49-F238E27FC236}">
                <a16:creationId xmlns:a16="http://schemas.microsoft.com/office/drawing/2014/main" id="{48DEC88F-2B3C-7282-FBCE-94722DB21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482" y="4194464"/>
            <a:ext cx="4667529" cy="1313475"/>
          </a:xfrm>
          <a:prstGeom prst="rect">
            <a:avLst/>
          </a:prstGeom>
        </p:spPr>
      </p:pic>
    </p:spTree>
    <p:extLst>
      <p:ext uri="{BB962C8B-B14F-4D97-AF65-F5344CB8AC3E}">
        <p14:creationId xmlns:p14="http://schemas.microsoft.com/office/powerpoint/2010/main" val="1921831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97" y="0"/>
            <a:ext cx="18283203" cy="4014567"/>
            <a:chOff x="0" y="0"/>
            <a:chExt cx="24377604" cy="5352756"/>
          </a:xfrm>
        </p:grpSpPr>
        <p:pic>
          <p:nvPicPr>
            <p:cNvPr id="3" name="Picture 3"/>
            <p:cNvPicPr>
              <a:picLocks noChangeAspect="1"/>
            </p:cNvPicPr>
            <p:nvPr/>
          </p:nvPicPr>
          <p:blipFill>
            <a:blip r:embed="rId2">
              <a:alphaModFix amt="94000"/>
            </a:blip>
            <a:srcRect t="41427" b="41427"/>
            <a:stretch>
              <a:fillRect/>
            </a:stretch>
          </p:blipFill>
          <p:spPr>
            <a:xfrm>
              <a:off x="0" y="0"/>
              <a:ext cx="24377604" cy="5352756"/>
            </a:xfrm>
            <a:prstGeom prst="rect">
              <a:avLst/>
            </a:prstGeom>
          </p:spPr>
        </p:pic>
      </p:grpSp>
      <p:sp>
        <p:nvSpPr>
          <p:cNvPr id="4" name="AutoShape 4"/>
          <p:cNvSpPr/>
          <p:nvPr/>
        </p:nvSpPr>
        <p:spPr>
          <a:xfrm flipH="1">
            <a:off x="13927133" y="4376865"/>
            <a:ext cx="4519479" cy="0"/>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flipH="1">
            <a:off x="12233425" y="4093734"/>
            <a:ext cx="6213187" cy="0"/>
          </a:xfrm>
          <a:prstGeom prst="line">
            <a:avLst/>
          </a:prstGeom>
          <a:ln w="85725" cap="rnd">
            <a:solidFill>
              <a:srgbClr val="E6950A"/>
            </a:solidFill>
            <a:prstDash val="solid"/>
            <a:headEnd type="none" w="sm" len="sm"/>
            <a:tailEnd type="none" w="sm" len="sm"/>
          </a:ln>
        </p:spPr>
        <p:txBody>
          <a:bodyPr/>
          <a:lstStyle/>
          <a:p>
            <a:endParaRPr lang="es-MX"/>
          </a:p>
        </p:txBody>
      </p:sp>
      <p:sp>
        <p:nvSpPr>
          <p:cNvPr id="6" name="AutoShape 6"/>
          <p:cNvSpPr/>
          <p:nvPr/>
        </p:nvSpPr>
        <p:spPr>
          <a:xfrm flipH="1">
            <a:off x="-1437910" y="4419728"/>
            <a:ext cx="6779370" cy="0"/>
          </a:xfrm>
          <a:prstGeom prst="line">
            <a:avLst/>
          </a:prstGeom>
          <a:ln w="85725" cap="rnd">
            <a:solidFill>
              <a:srgbClr val="E6950A"/>
            </a:solidFill>
            <a:prstDash val="solid"/>
            <a:headEnd type="none" w="sm" len="sm"/>
            <a:tailEnd type="none" w="sm" len="sm"/>
          </a:ln>
        </p:spPr>
        <p:txBody>
          <a:bodyPr/>
          <a:lstStyle/>
          <a:p>
            <a:endParaRPr lang="es-MX"/>
          </a:p>
        </p:txBody>
      </p:sp>
      <p:sp>
        <p:nvSpPr>
          <p:cNvPr id="7" name="AutoShape 7"/>
          <p:cNvSpPr/>
          <p:nvPr/>
        </p:nvSpPr>
        <p:spPr>
          <a:xfrm flipH="1">
            <a:off x="-5471144" y="4050872"/>
            <a:ext cx="6779370" cy="0"/>
          </a:xfrm>
          <a:prstGeom prst="line">
            <a:avLst/>
          </a:prstGeom>
          <a:ln w="85725" cap="rnd">
            <a:solidFill>
              <a:srgbClr val="E6950A"/>
            </a:solidFill>
            <a:prstDash val="solid"/>
            <a:headEnd type="none" w="sm" len="sm"/>
            <a:tailEnd type="none" w="sm" len="sm"/>
          </a:ln>
        </p:spPr>
        <p:txBody>
          <a:bodyPr/>
          <a:lstStyle/>
          <a:p>
            <a:endParaRPr lang="es-MX"/>
          </a:p>
        </p:txBody>
      </p:sp>
      <p:sp>
        <p:nvSpPr>
          <p:cNvPr id="8" name="AutoShape 8"/>
          <p:cNvSpPr/>
          <p:nvPr/>
        </p:nvSpPr>
        <p:spPr>
          <a:xfrm>
            <a:off x="843397" y="371475"/>
            <a:ext cx="16601206" cy="2916926"/>
          </a:xfrm>
          <a:prstGeom prst="rect">
            <a:avLst/>
          </a:prstGeom>
          <a:solidFill>
            <a:srgbClr val="000000">
              <a:alpha val="74902"/>
            </a:srgbClr>
          </a:solidFill>
        </p:spPr>
        <p:txBody>
          <a:bodyPr/>
          <a:lstStyle/>
          <a:p>
            <a:endParaRPr lang="es-MX"/>
          </a:p>
        </p:txBody>
      </p:sp>
      <p:sp>
        <p:nvSpPr>
          <p:cNvPr id="9" name="TextBox 9"/>
          <p:cNvSpPr txBox="1"/>
          <p:nvPr/>
        </p:nvSpPr>
        <p:spPr>
          <a:xfrm>
            <a:off x="3195237" y="1333115"/>
            <a:ext cx="11902322" cy="1041272"/>
          </a:xfrm>
          <a:prstGeom prst="rect">
            <a:avLst/>
          </a:prstGeom>
        </p:spPr>
        <p:txBody>
          <a:bodyPr lIns="0" tIns="0" rIns="0" bIns="0" rtlCol="0" anchor="t">
            <a:spAutoFit/>
          </a:bodyPr>
          <a:lstStyle/>
          <a:p>
            <a:pPr algn="l">
              <a:lnSpc>
                <a:spcPts val="7415"/>
              </a:lnSpc>
            </a:pPr>
            <a:r>
              <a:rPr lang="en-US" sz="7199">
                <a:solidFill>
                  <a:srgbClr val="FFFFFF"/>
                </a:solidFill>
                <a:latin typeface="Poppins"/>
                <a:ea typeface="Poppins"/>
                <a:cs typeface="Poppins"/>
                <a:sym typeface="Poppins"/>
              </a:rPr>
              <a:t>4. Visualización de Datos</a:t>
            </a:r>
          </a:p>
        </p:txBody>
      </p:sp>
      <p:sp>
        <p:nvSpPr>
          <p:cNvPr id="10" name="TextBox 10"/>
          <p:cNvSpPr txBox="1"/>
          <p:nvPr/>
        </p:nvSpPr>
        <p:spPr>
          <a:xfrm>
            <a:off x="1031098" y="5904007"/>
            <a:ext cx="16230600" cy="2381250"/>
          </a:xfrm>
          <a:prstGeom prst="rect">
            <a:avLst/>
          </a:prstGeom>
        </p:spPr>
        <p:txBody>
          <a:bodyPr lIns="0" tIns="0" rIns="0" bIns="0" rtlCol="0" anchor="t">
            <a:spAutoFit/>
          </a:bodyPr>
          <a:lstStyle/>
          <a:p>
            <a:pPr algn="l">
              <a:lnSpc>
                <a:spcPts val="3239"/>
              </a:lnSpc>
            </a:pPr>
            <a:r>
              <a:rPr lang="en-US" sz="2699" b="1">
                <a:solidFill>
                  <a:srgbClr val="03989E"/>
                </a:solidFill>
                <a:latin typeface="TT Chocolates Bold"/>
                <a:ea typeface="TT Chocolates Bold"/>
                <a:cs typeface="TT Chocolates Bold"/>
                <a:sym typeface="TT Chocolates Bold"/>
              </a:rPr>
              <a:t>4.1.1. Herramienta de Visualización: </a:t>
            </a:r>
          </a:p>
          <a:p>
            <a:pPr algn="l">
              <a:lnSpc>
                <a:spcPts val="3239"/>
              </a:lnSpc>
            </a:pPr>
            <a:endParaRPr lang="en-US" sz="2699" b="1">
              <a:solidFill>
                <a:srgbClr val="03989E"/>
              </a:solidFill>
              <a:latin typeface="TT Chocolates Bold"/>
              <a:ea typeface="TT Chocolates Bold"/>
              <a:cs typeface="TT Chocolates Bold"/>
              <a:sym typeface="TT Chocolates Bold"/>
            </a:endParaRPr>
          </a:p>
          <a:p>
            <a:pPr marL="0" lvl="0" indent="0" algn="l">
              <a:lnSpc>
                <a:spcPts val="3119"/>
              </a:lnSpc>
              <a:spcBef>
                <a:spcPct val="0"/>
              </a:spcBef>
            </a:pPr>
            <a:r>
              <a:rPr lang="en-US" sz="2599">
                <a:solidFill>
                  <a:srgbClr val="545454"/>
                </a:solidFill>
                <a:latin typeface="Clear Sans"/>
                <a:ea typeface="Clear Sans"/>
                <a:cs typeface="Clear Sans"/>
                <a:sym typeface="Clear Sans"/>
              </a:rPr>
              <a:t>El software que se escogió fue Power BI. Esta decisión se tomó con base en la practicidad de la herramienta, además de poder visualizar de forma interactiva la exposición de los datos. Inicialmente, la base de datos se manejó en Excel, por lo que al pertenecer al mismo grupo de sistemas, fue muy fácil poder trasladar y plasmar la información.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32825" y="503302"/>
            <a:ext cx="0" cy="2522873"/>
          </a:xfrm>
          <a:prstGeom prst="line">
            <a:avLst/>
          </a:prstGeom>
          <a:ln w="85725" cap="rnd">
            <a:solidFill>
              <a:srgbClr val="E6950A"/>
            </a:solidFill>
            <a:prstDash val="solid"/>
            <a:headEnd type="none" w="sm" len="sm"/>
            <a:tailEnd type="none" w="sm" len="sm"/>
          </a:ln>
        </p:spPr>
        <p:txBody>
          <a:bodyPr/>
          <a:lstStyle/>
          <a:p>
            <a:endParaRPr lang="es-MX"/>
          </a:p>
        </p:txBody>
      </p:sp>
      <p:sp>
        <p:nvSpPr>
          <p:cNvPr id="3" name="AutoShape 3"/>
          <p:cNvSpPr/>
          <p:nvPr/>
        </p:nvSpPr>
        <p:spPr>
          <a:xfrm flipH="1">
            <a:off x="489963" y="485476"/>
            <a:ext cx="3694499" cy="0"/>
          </a:xfrm>
          <a:prstGeom prst="line">
            <a:avLst/>
          </a:prstGeom>
          <a:ln w="85725" cap="rnd">
            <a:solidFill>
              <a:srgbClr val="E6950A"/>
            </a:solidFill>
            <a:prstDash val="solid"/>
            <a:headEnd type="none" w="sm" len="sm"/>
            <a:tailEnd type="none" w="sm" len="sm"/>
          </a:ln>
        </p:spPr>
        <p:txBody>
          <a:bodyPr/>
          <a:lstStyle/>
          <a:p>
            <a:endParaRPr lang="es-MX"/>
          </a:p>
        </p:txBody>
      </p:sp>
      <p:sp>
        <p:nvSpPr>
          <p:cNvPr id="4" name="Freeform 4"/>
          <p:cNvSpPr/>
          <p:nvPr/>
        </p:nvSpPr>
        <p:spPr>
          <a:xfrm>
            <a:off x="3331447" y="3026997"/>
            <a:ext cx="11625106" cy="6231303"/>
          </a:xfrm>
          <a:custGeom>
            <a:avLst/>
            <a:gdLst/>
            <a:ahLst/>
            <a:cxnLst/>
            <a:rect l="l" t="t" r="r" b="b"/>
            <a:pathLst>
              <a:path w="11625106" h="6231303">
                <a:moveTo>
                  <a:pt x="0" y="0"/>
                </a:moveTo>
                <a:lnTo>
                  <a:pt x="11625106" y="0"/>
                </a:lnTo>
                <a:lnTo>
                  <a:pt x="11625106" y="6231303"/>
                </a:lnTo>
                <a:lnTo>
                  <a:pt x="0" y="6231303"/>
                </a:lnTo>
                <a:lnTo>
                  <a:pt x="0" y="0"/>
                </a:lnTo>
                <a:close/>
              </a:path>
            </a:pathLst>
          </a:custGeom>
          <a:blipFill>
            <a:blip r:embed="rId2"/>
            <a:stretch>
              <a:fillRect/>
            </a:stretch>
          </a:blipFill>
        </p:spPr>
        <p:txBody>
          <a:bodyPr/>
          <a:lstStyle/>
          <a:p>
            <a:endParaRPr lang="es-MX"/>
          </a:p>
        </p:txBody>
      </p:sp>
      <p:sp>
        <p:nvSpPr>
          <p:cNvPr id="5" name="TextBox 5"/>
          <p:cNvSpPr txBox="1"/>
          <p:nvPr/>
        </p:nvSpPr>
        <p:spPr>
          <a:xfrm>
            <a:off x="1028700" y="1695450"/>
            <a:ext cx="16230600" cy="1104265"/>
          </a:xfrm>
          <a:prstGeom prst="rect">
            <a:avLst/>
          </a:prstGeom>
        </p:spPr>
        <p:txBody>
          <a:bodyPr lIns="0" tIns="0" rIns="0" bIns="0" rtlCol="0" anchor="t">
            <a:spAutoFit/>
          </a:bodyPr>
          <a:lstStyle/>
          <a:p>
            <a:pPr algn="l">
              <a:lnSpc>
                <a:spcPts val="2990"/>
              </a:lnSpc>
            </a:pPr>
            <a:r>
              <a:rPr lang="en-US" sz="2300">
                <a:solidFill>
                  <a:srgbClr val="545454"/>
                </a:solidFill>
                <a:latin typeface="Clear Sans"/>
                <a:ea typeface="Clear Sans"/>
                <a:cs typeface="Clear Sans"/>
                <a:sym typeface="Clear Sans"/>
              </a:rPr>
              <a:t>Tomando el período 2015-2024, se observa que la Ciudad de México es la entidad con mayor incidencia delictiva, seguido de Jalisco y posteriormente Guanajuato.</a:t>
            </a:r>
          </a:p>
          <a:p>
            <a:pPr algn="l">
              <a:lnSpc>
                <a:spcPts val="2990"/>
              </a:lnSpc>
            </a:pPr>
            <a:endParaRPr lang="en-US" sz="2300">
              <a:solidFill>
                <a:srgbClr val="545454"/>
              </a:solidFill>
              <a:latin typeface="Clear Sans"/>
              <a:ea typeface="Clear Sans"/>
              <a:cs typeface="Clear Sans"/>
              <a:sym typeface="Clear Sans"/>
            </a:endParaRPr>
          </a:p>
        </p:txBody>
      </p:sp>
      <p:sp>
        <p:nvSpPr>
          <p:cNvPr id="6" name="TextBox 6"/>
          <p:cNvSpPr txBox="1"/>
          <p:nvPr/>
        </p:nvSpPr>
        <p:spPr>
          <a:xfrm>
            <a:off x="1028700" y="1028700"/>
            <a:ext cx="7559277" cy="723900"/>
          </a:xfrm>
          <a:prstGeom prst="rect">
            <a:avLst/>
          </a:prstGeom>
        </p:spPr>
        <p:txBody>
          <a:bodyPr lIns="0" tIns="0" rIns="0" bIns="0" rtlCol="0" anchor="t">
            <a:spAutoFit/>
          </a:bodyPr>
          <a:lstStyle/>
          <a:p>
            <a:pPr marL="0" lvl="1" indent="0" algn="l">
              <a:lnSpc>
                <a:spcPts val="2879"/>
              </a:lnSpc>
              <a:spcBef>
                <a:spcPct val="0"/>
              </a:spcBef>
            </a:pPr>
            <a:r>
              <a:rPr lang="en-US" sz="2400" b="1" u="none" strike="noStrike">
                <a:solidFill>
                  <a:srgbClr val="03989E"/>
                </a:solidFill>
                <a:latin typeface="TT Chocolates Bold"/>
                <a:ea typeface="TT Chocolates Bold"/>
                <a:cs typeface="TT Chocolates Bold"/>
                <a:sym typeface="TT Chocolates Bold"/>
              </a:rPr>
              <a:t>4.1.2. Principales Visualizaciones:</a:t>
            </a:r>
          </a:p>
          <a:p>
            <a:pPr marL="0" lvl="1" indent="0" algn="l">
              <a:lnSpc>
                <a:spcPts val="2879"/>
              </a:lnSpc>
              <a:spcBef>
                <a:spcPct val="0"/>
              </a:spcBef>
            </a:pPr>
            <a:endParaRPr lang="en-US" sz="2400" b="1" u="none" strike="noStrike">
              <a:solidFill>
                <a:srgbClr val="03989E"/>
              </a:solidFill>
              <a:latin typeface="TT Chocolates Bold"/>
              <a:ea typeface="TT Chocolates Bold"/>
              <a:cs typeface="TT Chocolates Bold"/>
              <a:sym typeface="TT Chocolate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19478" y="1584857"/>
            <a:ext cx="11739822" cy="6560721"/>
          </a:xfrm>
          <a:custGeom>
            <a:avLst/>
            <a:gdLst/>
            <a:ahLst/>
            <a:cxnLst/>
            <a:rect l="l" t="t" r="r" b="b"/>
            <a:pathLst>
              <a:path w="11739822" h="6560721">
                <a:moveTo>
                  <a:pt x="0" y="0"/>
                </a:moveTo>
                <a:lnTo>
                  <a:pt x="11739822" y="0"/>
                </a:lnTo>
                <a:lnTo>
                  <a:pt x="11739822" y="6560721"/>
                </a:lnTo>
                <a:lnTo>
                  <a:pt x="0" y="6560721"/>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1028700" y="2352993"/>
            <a:ext cx="3047118" cy="5561965"/>
          </a:xfrm>
          <a:prstGeom prst="rect">
            <a:avLst/>
          </a:prstGeom>
        </p:spPr>
        <p:txBody>
          <a:bodyPr lIns="0" tIns="0" rIns="0" bIns="0" rtlCol="0" anchor="t">
            <a:spAutoFit/>
          </a:bodyPr>
          <a:lstStyle/>
          <a:p>
            <a:pPr algn="l">
              <a:lnSpc>
                <a:spcPts val="2990"/>
              </a:lnSpc>
            </a:pPr>
            <a:r>
              <a:rPr lang="en-US" sz="2300">
                <a:solidFill>
                  <a:srgbClr val="545454"/>
                </a:solidFill>
                <a:latin typeface="Clear Sans"/>
                <a:ea typeface="Clear Sans"/>
                <a:cs typeface="Clear Sans"/>
                <a:sym typeface="Clear Sans"/>
              </a:rPr>
              <a:t>Tomando el período 2015-2024, se visualiza que, la principal afectación jurídica recae en el patrimonio con un 48.72%, en segundo lugar están otros bienes jurídicos (del fuero común) con un 20.94%, y en tercer lugar la vida e integridad corporal con un 13.09%.</a:t>
            </a:r>
          </a:p>
          <a:p>
            <a:pPr algn="l">
              <a:lnSpc>
                <a:spcPts val="2990"/>
              </a:lnSpc>
            </a:pPr>
            <a:endParaRPr lang="en-US" sz="2300">
              <a:solidFill>
                <a:srgbClr val="545454"/>
              </a:solidFill>
              <a:latin typeface="Clear Sans"/>
              <a:ea typeface="Clear Sans"/>
              <a:cs typeface="Clear Sans"/>
              <a:sym typeface="Clear Sans"/>
            </a:endParaRPr>
          </a:p>
        </p:txBody>
      </p:sp>
      <p:sp>
        <p:nvSpPr>
          <p:cNvPr id="4" name="AutoShape 4"/>
          <p:cNvSpPr/>
          <p:nvPr/>
        </p:nvSpPr>
        <p:spPr>
          <a:xfrm>
            <a:off x="17216437" y="5837481"/>
            <a:ext cx="0" cy="2522873"/>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a:off x="13564801" y="8378180"/>
            <a:ext cx="3694499" cy="0"/>
          </a:xfrm>
          <a:prstGeom prst="line">
            <a:avLst/>
          </a:prstGeom>
          <a:ln w="85725" cap="rnd">
            <a:solidFill>
              <a:srgbClr val="E6950A"/>
            </a:solidFill>
            <a:prstDash val="solid"/>
            <a:headEnd type="none" w="sm" len="sm"/>
            <a:tailEnd type="none" w="sm" len="sm"/>
          </a:ln>
        </p:spPr>
        <p:txBody>
          <a:bodyPr/>
          <a:lstStyle/>
          <a:p>
            <a:endParaRPr lang="es-MX"/>
          </a:p>
        </p:txBody>
      </p:sp>
      <p:sp>
        <p:nvSpPr>
          <p:cNvPr id="6" name="AutoShape 6"/>
          <p:cNvSpPr/>
          <p:nvPr/>
        </p:nvSpPr>
        <p:spPr>
          <a:xfrm flipH="1">
            <a:off x="13564801" y="8749615"/>
            <a:ext cx="3694499" cy="0"/>
          </a:xfrm>
          <a:prstGeom prst="line">
            <a:avLst/>
          </a:prstGeom>
          <a:ln w="85725" cap="rnd">
            <a:solidFill>
              <a:srgbClr val="00C2CB"/>
            </a:solidFill>
            <a:prstDash val="solid"/>
            <a:headEnd type="none" w="sm" len="sm"/>
            <a:tailEnd type="none" w="sm" len="sm"/>
          </a:ln>
        </p:spPr>
        <p:txBody>
          <a:bodyPr/>
          <a:lstStyle/>
          <a:p>
            <a:endParaRPr lang="es-MX"/>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328670"/>
            <a:ext cx="3047118" cy="3610610"/>
          </a:xfrm>
          <a:prstGeom prst="rect">
            <a:avLst/>
          </a:prstGeom>
        </p:spPr>
        <p:txBody>
          <a:bodyPr lIns="0" tIns="0" rIns="0" bIns="0" rtlCol="0" anchor="t">
            <a:spAutoFit/>
          </a:bodyPr>
          <a:lstStyle/>
          <a:p>
            <a:pPr algn="l">
              <a:lnSpc>
                <a:spcPts val="2860"/>
              </a:lnSpc>
            </a:pPr>
            <a:r>
              <a:rPr lang="en-US" sz="2200" dirty="0">
                <a:solidFill>
                  <a:srgbClr val="545454"/>
                </a:solidFill>
                <a:latin typeface="Clear Sans"/>
                <a:ea typeface="Clear Sans"/>
                <a:cs typeface="Clear Sans"/>
                <a:sym typeface="Clear Sans"/>
              </a:rPr>
              <a:t>De forma </a:t>
            </a:r>
            <a:r>
              <a:rPr lang="en-US" sz="2200" dirty="0" err="1">
                <a:solidFill>
                  <a:srgbClr val="545454"/>
                </a:solidFill>
                <a:latin typeface="Clear Sans"/>
                <a:ea typeface="Clear Sans"/>
                <a:cs typeface="Clear Sans"/>
                <a:sym typeface="Clear Sans"/>
              </a:rPr>
              <a:t>más</a:t>
            </a:r>
            <a:r>
              <a:rPr lang="en-US" sz="2200" dirty="0">
                <a:solidFill>
                  <a:srgbClr val="545454"/>
                </a:solidFill>
                <a:latin typeface="Clear Sans"/>
                <a:ea typeface="Clear Sans"/>
                <a:cs typeface="Clear Sans"/>
                <a:sym typeface="Clear Sans"/>
              </a:rPr>
              <a:t> particular, se </a:t>
            </a:r>
            <a:r>
              <a:rPr lang="en-US" sz="2200" dirty="0" err="1">
                <a:solidFill>
                  <a:srgbClr val="545454"/>
                </a:solidFill>
                <a:latin typeface="Clear Sans"/>
                <a:ea typeface="Clear Sans"/>
                <a:cs typeface="Clear Sans"/>
                <a:sym typeface="Clear Sans"/>
              </a:rPr>
              <a:t>encuentra</a:t>
            </a:r>
            <a:r>
              <a:rPr lang="en-US" sz="2200" dirty="0">
                <a:solidFill>
                  <a:srgbClr val="545454"/>
                </a:solidFill>
                <a:latin typeface="Clear Sans"/>
                <a:ea typeface="Clear Sans"/>
                <a:cs typeface="Clear Sans"/>
                <a:sym typeface="Clear Sans"/>
              </a:rPr>
              <a:t> un </a:t>
            </a:r>
            <a:r>
              <a:rPr lang="en-US" sz="2200" dirty="0" err="1">
                <a:solidFill>
                  <a:srgbClr val="545454"/>
                </a:solidFill>
                <a:latin typeface="Clear Sans"/>
                <a:ea typeface="Clear Sans"/>
                <a:cs typeface="Clear Sans"/>
                <a:sym typeface="Clear Sans"/>
              </a:rPr>
              <a:t>apartado</a:t>
            </a:r>
            <a:r>
              <a:rPr lang="en-US" sz="2200" dirty="0">
                <a:solidFill>
                  <a:srgbClr val="545454"/>
                </a:solidFill>
                <a:latin typeface="Clear Sans"/>
                <a:ea typeface="Clear Sans"/>
                <a:cs typeface="Clear Sans"/>
                <a:sym typeface="Clear Sans"/>
              </a:rPr>
              <a:t> que </a:t>
            </a:r>
            <a:r>
              <a:rPr lang="en-US" sz="2200" dirty="0" err="1">
                <a:solidFill>
                  <a:srgbClr val="545454"/>
                </a:solidFill>
                <a:latin typeface="Clear Sans"/>
                <a:ea typeface="Clear Sans"/>
                <a:cs typeface="Clear Sans"/>
                <a:sym typeface="Clear Sans"/>
              </a:rPr>
              <a:t>analiza</a:t>
            </a:r>
            <a:r>
              <a:rPr lang="en-US" sz="2200" dirty="0">
                <a:solidFill>
                  <a:srgbClr val="545454"/>
                </a:solidFill>
                <a:latin typeface="Clear Sans"/>
                <a:ea typeface="Clear Sans"/>
                <a:cs typeface="Clear Sans"/>
                <a:sym typeface="Clear Sans"/>
              </a:rPr>
              <a:t> </a:t>
            </a:r>
            <a:r>
              <a:rPr lang="en-US" sz="2200" dirty="0" err="1">
                <a:solidFill>
                  <a:srgbClr val="545454"/>
                </a:solidFill>
                <a:latin typeface="Clear Sans"/>
                <a:ea typeface="Clear Sans"/>
                <a:cs typeface="Clear Sans"/>
                <a:sym typeface="Clear Sans"/>
              </a:rPr>
              <a:t>los</a:t>
            </a:r>
            <a:r>
              <a:rPr lang="en-US" sz="2200" dirty="0">
                <a:solidFill>
                  <a:srgbClr val="545454"/>
                </a:solidFill>
                <a:latin typeface="Clear Sans"/>
                <a:ea typeface="Clear Sans"/>
                <a:cs typeface="Clear Sans"/>
                <a:sym typeface="Clear Sans"/>
              </a:rPr>
              <a:t> </a:t>
            </a:r>
            <a:r>
              <a:rPr lang="en-US" sz="2200" dirty="0" err="1">
                <a:solidFill>
                  <a:srgbClr val="545454"/>
                </a:solidFill>
                <a:latin typeface="Clear Sans"/>
                <a:ea typeface="Clear Sans"/>
                <a:cs typeface="Clear Sans"/>
                <a:sym typeface="Clear Sans"/>
              </a:rPr>
              <a:t>datos</a:t>
            </a:r>
            <a:r>
              <a:rPr lang="en-US" sz="2200" dirty="0">
                <a:solidFill>
                  <a:srgbClr val="545454"/>
                </a:solidFill>
                <a:latin typeface="Clear Sans"/>
                <a:ea typeface="Clear Sans"/>
                <a:cs typeface="Clear Sans"/>
                <a:sym typeface="Clear Sans"/>
              </a:rPr>
              <a:t> </a:t>
            </a:r>
            <a:r>
              <a:rPr lang="en-US" sz="2200" dirty="0" err="1">
                <a:solidFill>
                  <a:srgbClr val="545454"/>
                </a:solidFill>
                <a:latin typeface="Clear Sans"/>
                <a:ea typeface="Clear Sans"/>
                <a:cs typeface="Clear Sans"/>
                <a:sym typeface="Clear Sans"/>
              </a:rPr>
              <a:t>por</a:t>
            </a:r>
            <a:r>
              <a:rPr lang="en-US" sz="2200" dirty="0">
                <a:solidFill>
                  <a:srgbClr val="545454"/>
                </a:solidFill>
                <a:latin typeface="Clear Sans"/>
                <a:ea typeface="Clear Sans"/>
                <a:cs typeface="Clear Sans"/>
                <a:sym typeface="Clear Sans"/>
              </a:rPr>
              <a:t> </a:t>
            </a:r>
            <a:r>
              <a:rPr lang="en-US" sz="2200" dirty="0" err="1">
                <a:solidFill>
                  <a:srgbClr val="545454"/>
                </a:solidFill>
                <a:latin typeface="Clear Sans"/>
                <a:ea typeface="Clear Sans"/>
                <a:cs typeface="Clear Sans"/>
                <a:sym typeface="Clear Sans"/>
              </a:rPr>
              <a:t>entidad</a:t>
            </a:r>
            <a:r>
              <a:rPr lang="en-US" sz="2200" dirty="0">
                <a:solidFill>
                  <a:srgbClr val="545454"/>
                </a:solidFill>
                <a:latin typeface="Clear Sans"/>
                <a:ea typeface="Clear Sans"/>
                <a:cs typeface="Clear Sans"/>
                <a:sym typeface="Clear Sans"/>
              </a:rPr>
              <a:t>, </a:t>
            </a:r>
            <a:r>
              <a:rPr lang="en-US" sz="2200" dirty="0" err="1">
                <a:solidFill>
                  <a:srgbClr val="545454"/>
                </a:solidFill>
                <a:latin typeface="Clear Sans"/>
                <a:ea typeface="Clear Sans"/>
                <a:cs typeface="Clear Sans"/>
                <a:sym typeface="Clear Sans"/>
              </a:rPr>
              <a:t>dentro</a:t>
            </a:r>
            <a:r>
              <a:rPr lang="en-US" sz="2200" dirty="0">
                <a:solidFill>
                  <a:srgbClr val="545454"/>
                </a:solidFill>
                <a:latin typeface="Clear Sans"/>
                <a:ea typeface="Clear Sans"/>
                <a:cs typeface="Clear Sans"/>
                <a:sym typeface="Clear Sans"/>
              </a:rPr>
              <a:t> de </a:t>
            </a:r>
            <a:r>
              <a:rPr lang="en-US" sz="2200" dirty="0" err="1">
                <a:solidFill>
                  <a:srgbClr val="545454"/>
                </a:solidFill>
                <a:latin typeface="Clear Sans"/>
                <a:ea typeface="Clear Sans"/>
                <a:cs typeface="Clear Sans"/>
                <a:sym typeface="Clear Sans"/>
              </a:rPr>
              <a:t>ella</a:t>
            </a:r>
            <a:r>
              <a:rPr lang="en-US" sz="2200" dirty="0">
                <a:solidFill>
                  <a:srgbClr val="545454"/>
                </a:solidFill>
                <a:latin typeface="Clear Sans"/>
                <a:ea typeface="Clear Sans"/>
                <a:cs typeface="Clear Sans"/>
                <a:sym typeface="Clear Sans"/>
              </a:rPr>
              <a:t> se </a:t>
            </a:r>
            <a:r>
              <a:rPr lang="en-US" sz="2200" dirty="0" err="1">
                <a:solidFill>
                  <a:srgbClr val="545454"/>
                </a:solidFill>
                <a:latin typeface="Clear Sans"/>
                <a:ea typeface="Clear Sans"/>
                <a:cs typeface="Clear Sans"/>
                <a:sym typeface="Clear Sans"/>
              </a:rPr>
              <a:t>engloban</a:t>
            </a:r>
            <a:r>
              <a:rPr lang="en-US" sz="2200" dirty="0">
                <a:solidFill>
                  <a:srgbClr val="545454"/>
                </a:solidFill>
                <a:latin typeface="Clear Sans"/>
                <a:ea typeface="Clear Sans"/>
                <a:cs typeface="Clear Sans"/>
                <a:sym typeface="Clear Sans"/>
              </a:rPr>
              <a:t> </a:t>
            </a:r>
            <a:r>
              <a:rPr lang="en-US" sz="2200" dirty="0" err="1">
                <a:solidFill>
                  <a:srgbClr val="545454"/>
                </a:solidFill>
                <a:latin typeface="Clear Sans"/>
                <a:ea typeface="Clear Sans"/>
                <a:cs typeface="Clear Sans"/>
                <a:sym typeface="Clear Sans"/>
              </a:rPr>
              <a:t>los</a:t>
            </a:r>
            <a:r>
              <a:rPr lang="en-US" sz="2200" dirty="0">
                <a:solidFill>
                  <a:srgbClr val="545454"/>
                </a:solidFill>
                <a:latin typeface="Clear Sans"/>
                <a:ea typeface="Clear Sans"/>
                <a:cs typeface="Clear Sans"/>
                <a:sym typeface="Clear Sans"/>
              </a:rPr>
              <a:t> </a:t>
            </a:r>
            <a:r>
              <a:rPr lang="en-US" sz="2200" dirty="0" err="1">
                <a:solidFill>
                  <a:srgbClr val="545454"/>
                </a:solidFill>
                <a:latin typeface="Clear Sans"/>
                <a:ea typeface="Clear Sans"/>
                <a:cs typeface="Clear Sans"/>
                <a:sym typeface="Clear Sans"/>
              </a:rPr>
              <a:t>delitos</a:t>
            </a:r>
            <a:r>
              <a:rPr lang="en-US" sz="2200" dirty="0">
                <a:solidFill>
                  <a:srgbClr val="545454"/>
                </a:solidFill>
                <a:latin typeface="Clear Sans"/>
                <a:ea typeface="Clear Sans"/>
                <a:cs typeface="Clear Sans"/>
                <a:sym typeface="Clear Sans"/>
              </a:rPr>
              <a:t> y el </a:t>
            </a:r>
            <a:r>
              <a:rPr lang="en-US" sz="2200" dirty="0" err="1">
                <a:solidFill>
                  <a:srgbClr val="545454"/>
                </a:solidFill>
                <a:latin typeface="Clear Sans"/>
                <a:ea typeface="Clear Sans"/>
                <a:cs typeface="Clear Sans"/>
                <a:sym typeface="Clear Sans"/>
              </a:rPr>
              <a:t>porcentaje</a:t>
            </a:r>
            <a:r>
              <a:rPr lang="en-US" sz="2200" dirty="0">
                <a:solidFill>
                  <a:srgbClr val="545454"/>
                </a:solidFill>
                <a:latin typeface="Clear Sans"/>
                <a:ea typeface="Clear Sans"/>
                <a:cs typeface="Clear Sans"/>
                <a:sym typeface="Clear Sans"/>
              </a:rPr>
              <a:t> </a:t>
            </a:r>
            <a:r>
              <a:rPr lang="en-US" sz="2200" dirty="0" err="1">
                <a:solidFill>
                  <a:srgbClr val="545454"/>
                </a:solidFill>
                <a:latin typeface="Clear Sans"/>
                <a:ea typeface="Clear Sans"/>
                <a:cs typeface="Clear Sans"/>
                <a:sym typeface="Clear Sans"/>
              </a:rPr>
              <a:t>correspondiente</a:t>
            </a:r>
            <a:r>
              <a:rPr lang="en-US" sz="2200" dirty="0">
                <a:solidFill>
                  <a:srgbClr val="545454"/>
                </a:solidFill>
                <a:latin typeface="Clear Sans"/>
                <a:ea typeface="Clear Sans"/>
                <a:cs typeface="Clear Sans"/>
                <a:sym typeface="Clear Sans"/>
              </a:rPr>
              <a:t> al </a:t>
            </a:r>
            <a:r>
              <a:rPr lang="en-US" sz="2200" dirty="0" err="1">
                <a:solidFill>
                  <a:srgbClr val="545454"/>
                </a:solidFill>
                <a:latin typeface="Clear Sans"/>
                <a:ea typeface="Clear Sans"/>
                <a:cs typeface="Clear Sans"/>
                <a:sym typeface="Clear Sans"/>
              </a:rPr>
              <a:t>año</a:t>
            </a:r>
            <a:r>
              <a:rPr lang="en-US" sz="2200" dirty="0">
                <a:solidFill>
                  <a:srgbClr val="545454"/>
                </a:solidFill>
                <a:latin typeface="Clear Sans"/>
                <a:ea typeface="Clear Sans"/>
                <a:cs typeface="Clear Sans"/>
                <a:sym typeface="Clear Sans"/>
              </a:rPr>
              <a:t> </a:t>
            </a:r>
            <a:r>
              <a:rPr lang="en-US" sz="2200" dirty="0" err="1">
                <a:solidFill>
                  <a:srgbClr val="545454"/>
                </a:solidFill>
                <a:latin typeface="Clear Sans"/>
                <a:ea typeface="Clear Sans"/>
                <a:cs typeface="Clear Sans"/>
                <a:sym typeface="Clear Sans"/>
              </a:rPr>
              <a:t>en</a:t>
            </a:r>
            <a:r>
              <a:rPr lang="en-US" sz="2200" dirty="0">
                <a:solidFill>
                  <a:srgbClr val="545454"/>
                </a:solidFill>
                <a:latin typeface="Clear Sans"/>
                <a:ea typeface="Clear Sans"/>
                <a:cs typeface="Clear Sans"/>
                <a:sym typeface="Clear Sans"/>
              </a:rPr>
              <a:t> que se </a:t>
            </a:r>
            <a:r>
              <a:rPr lang="en-US" sz="2200" dirty="0" err="1">
                <a:solidFill>
                  <a:srgbClr val="545454"/>
                </a:solidFill>
                <a:latin typeface="Clear Sans"/>
                <a:ea typeface="Clear Sans"/>
                <a:cs typeface="Clear Sans"/>
                <a:sym typeface="Clear Sans"/>
              </a:rPr>
              <a:t>cometieron</a:t>
            </a:r>
            <a:r>
              <a:rPr lang="en-US" sz="2200" dirty="0">
                <a:solidFill>
                  <a:srgbClr val="545454"/>
                </a:solidFill>
                <a:latin typeface="Clear Sans"/>
                <a:ea typeface="Clear Sans"/>
                <a:cs typeface="Clear Sans"/>
                <a:sym typeface="Clear Sans"/>
              </a:rPr>
              <a:t>.</a:t>
            </a:r>
          </a:p>
          <a:p>
            <a:pPr algn="l">
              <a:lnSpc>
                <a:spcPts val="2860"/>
              </a:lnSpc>
            </a:pPr>
            <a:endParaRPr lang="en-US" sz="2200" dirty="0">
              <a:solidFill>
                <a:srgbClr val="545454"/>
              </a:solidFill>
              <a:latin typeface="Clear Sans"/>
              <a:ea typeface="Clear Sans"/>
              <a:cs typeface="Clear Sans"/>
              <a:sym typeface="Clear Sans"/>
            </a:endParaRPr>
          </a:p>
        </p:txBody>
      </p:sp>
      <p:sp>
        <p:nvSpPr>
          <p:cNvPr id="3" name="Freeform 3"/>
          <p:cNvSpPr/>
          <p:nvPr/>
        </p:nvSpPr>
        <p:spPr>
          <a:xfrm>
            <a:off x="5396706" y="1494523"/>
            <a:ext cx="11636005" cy="6707815"/>
          </a:xfrm>
          <a:custGeom>
            <a:avLst/>
            <a:gdLst/>
            <a:ahLst/>
            <a:cxnLst/>
            <a:rect l="l" t="t" r="r" b="b"/>
            <a:pathLst>
              <a:path w="11636005" h="6707815">
                <a:moveTo>
                  <a:pt x="0" y="0"/>
                </a:moveTo>
                <a:lnTo>
                  <a:pt x="11636005" y="0"/>
                </a:lnTo>
                <a:lnTo>
                  <a:pt x="11636005" y="6707814"/>
                </a:lnTo>
                <a:lnTo>
                  <a:pt x="0" y="6707814"/>
                </a:lnTo>
                <a:lnTo>
                  <a:pt x="0" y="0"/>
                </a:lnTo>
                <a:close/>
              </a:path>
            </a:pathLst>
          </a:custGeom>
          <a:blipFill>
            <a:blip r:embed="rId2"/>
            <a:stretch>
              <a:fillRect/>
            </a:stretch>
          </a:blipFill>
        </p:spPr>
        <p:txBody>
          <a:bodyPr/>
          <a:lstStyle/>
          <a:p>
            <a:endParaRPr lang="es-MX"/>
          </a:p>
        </p:txBody>
      </p:sp>
      <p:sp>
        <p:nvSpPr>
          <p:cNvPr id="4" name="AutoShape 4"/>
          <p:cNvSpPr/>
          <p:nvPr/>
        </p:nvSpPr>
        <p:spPr>
          <a:xfrm>
            <a:off x="4680337" y="4545924"/>
            <a:ext cx="0" cy="2522873"/>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a:off x="1028700" y="7086622"/>
            <a:ext cx="3694499" cy="0"/>
          </a:xfrm>
          <a:prstGeom prst="line">
            <a:avLst/>
          </a:prstGeom>
          <a:ln w="85725" cap="rnd">
            <a:solidFill>
              <a:srgbClr val="E6950A"/>
            </a:solidFill>
            <a:prstDash val="solid"/>
            <a:headEnd type="none" w="sm" len="sm"/>
            <a:tailEnd type="none" w="sm" len="sm"/>
          </a:ln>
        </p:spPr>
        <p:txBody>
          <a:bodyPr/>
          <a:lstStyle/>
          <a:p>
            <a:endParaRPr lang="es-MX"/>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89325"/>
            <a:ext cx="6566470" cy="871082"/>
            <a:chOff x="0" y="0"/>
            <a:chExt cx="8755294" cy="1161443"/>
          </a:xfrm>
        </p:grpSpPr>
        <p:sp>
          <p:nvSpPr>
            <p:cNvPr id="3" name="TextBox 3"/>
            <p:cNvSpPr txBox="1"/>
            <p:nvPr/>
          </p:nvSpPr>
          <p:spPr>
            <a:xfrm>
              <a:off x="182157" y="-28575"/>
              <a:ext cx="8573136" cy="508635"/>
            </a:xfrm>
            <a:prstGeom prst="rect">
              <a:avLst/>
            </a:prstGeom>
          </p:spPr>
          <p:txBody>
            <a:bodyPr lIns="0" tIns="0" rIns="0" bIns="0" rtlCol="0" anchor="t">
              <a:spAutoFit/>
            </a:bodyPr>
            <a:lstStyle/>
            <a:p>
              <a:pPr algn="l">
                <a:lnSpc>
                  <a:spcPts val="3120"/>
                </a:lnSpc>
              </a:pPr>
              <a:r>
                <a:rPr lang="en-US" sz="2400" b="1">
                  <a:solidFill>
                    <a:srgbClr val="03989E"/>
                  </a:solidFill>
                  <a:latin typeface="TT Chocolates Bold"/>
                  <a:ea typeface="TT Chocolates Bold"/>
                  <a:cs typeface="TT Chocolates Bold"/>
                  <a:sym typeface="TT Chocolates Bold"/>
                </a:rPr>
                <a:t>5.1.1. Resultados del Análisis</a:t>
              </a:r>
            </a:p>
          </p:txBody>
        </p:sp>
        <p:sp>
          <p:nvSpPr>
            <p:cNvPr id="4" name="AutoShape 4"/>
            <p:cNvSpPr/>
            <p:nvPr/>
          </p:nvSpPr>
          <p:spPr>
            <a:xfrm>
              <a:off x="0" y="1148743"/>
              <a:ext cx="8371311" cy="0"/>
            </a:xfrm>
            <a:prstGeom prst="line">
              <a:avLst/>
            </a:prstGeom>
            <a:ln w="25400" cap="flat">
              <a:solidFill>
                <a:srgbClr val="E6950A"/>
              </a:solidFill>
              <a:prstDash val="solid"/>
              <a:headEnd type="none" w="sm" len="sm"/>
              <a:tailEnd type="none" w="sm" len="sm"/>
            </a:ln>
          </p:spPr>
          <p:txBody>
            <a:bodyPr/>
            <a:lstStyle/>
            <a:p>
              <a:endParaRPr lang="es-MX"/>
            </a:p>
          </p:txBody>
        </p:sp>
      </p:grpSp>
      <p:grpSp>
        <p:nvGrpSpPr>
          <p:cNvPr id="5" name="Group 5"/>
          <p:cNvGrpSpPr/>
          <p:nvPr/>
        </p:nvGrpSpPr>
        <p:grpSpPr>
          <a:xfrm>
            <a:off x="9638677" y="-27276"/>
            <a:ext cx="8649323" cy="10341701"/>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57985" r="-21309"/>
              </a:stretch>
            </a:blipFill>
          </p:spPr>
          <p:txBody>
            <a:bodyPr/>
            <a:lstStyle/>
            <a:p>
              <a:endParaRPr lang="es-MX"/>
            </a:p>
          </p:txBody>
        </p:sp>
      </p:grpSp>
      <p:sp>
        <p:nvSpPr>
          <p:cNvPr id="7" name="AutoShape 7"/>
          <p:cNvSpPr/>
          <p:nvPr/>
        </p:nvSpPr>
        <p:spPr>
          <a:xfrm>
            <a:off x="8709234" y="2520629"/>
            <a:ext cx="5277475"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8" name="AutoShape 8"/>
          <p:cNvSpPr/>
          <p:nvPr/>
        </p:nvSpPr>
        <p:spPr>
          <a:xfrm rot="6126188">
            <a:off x="8457562" y="1360834"/>
            <a:ext cx="5277475" cy="0"/>
          </a:xfrm>
          <a:prstGeom prst="line">
            <a:avLst/>
          </a:prstGeom>
          <a:ln w="85725" cap="rnd">
            <a:solidFill>
              <a:srgbClr val="5CE1E6"/>
            </a:solidFill>
            <a:prstDash val="solid"/>
            <a:headEnd type="none" w="sm" len="sm"/>
            <a:tailEnd type="none" w="sm" len="sm"/>
          </a:ln>
        </p:spPr>
        <p:txBody>
          <a:bodyPr/>
          <a:lstStyle/>
          <a:p>
            <a:endParaRPr lang="es-MX"/>
          </a:p>
        </p:txBody>
      </p:sp>
      <p:sp>
        <p:nvSpPr>
          <p:cNvPr id="9" name="AutoShape 9"/>
          <p:cNvSpPr/>
          <p:nvPr/>
        </p:nvSpPr>
        <p:spPr>
          <a:xfrm rot="6126188">
            <a:off x="6847539" y="10952377"/>
            <a:ext cx="5277475" cy="0"/>
          </a:xfrm>
          <a:prstGeom prst="line">
            <a:avLst/>
          </a:prstGeom>
          <a:ln w="85725" cap="rnd">
            <a:solidFill>
              <a:srgbClr val="5CE1E6"/>
            </a:solidFill>
            <a:prstDash val="solid"/>
            <a:headEnd type="none" w="sm" len="sm"/>
            <a:tailEnd type="none" w="sm" len="sm"/>
          </a:ln>
        </p:spPr>
        <p:txBody>
          <a:bodyPr/>
          <a:lstStyle/>
          <a:p>
            <a:endParaRPr lang="es-MX"/>
          </a:p>
        </p:txBody>
      </p:sp>
      <p:grpSp>
        <p:nvGrpSpPr>
          <p:cNvPr id="10" name="Group 10"/>
          <p:cNvGrpSpPr/>
          <p:nvPr/>
        </p:nvGrpSpPr>
        <p:grpSpPr>
          <a:xfrm>
            <a:off x="10370773" y="789325"/>
            <a:ext cx="7530385" cy="9003825"/>
            <a:chOff x="0" y="0"/>
            <a:chExt cx="8603361" cy="10286746"/>
          </a:xfrm>
        </p:grpSpPr>
        <p:sp>
          <p:nvSpPr>
            <p:cNvPr id="11" name="Freeform 11"/>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alphaModFix amt="77000"/>
              </a:blip>
              <a:stretch>
                <a:fillRect l="-47981" r="-47981" b="-10312"/>
              </a:stretch>
            </a:blipFill>
          </p:spPr>
          <p:txBody>
            <a:bodyPr/>
            <a:lstStyle/>
            <a:p>
              <a:endParaRPr lang="es-MX"/>
            </a:p>
          </p:txBody>
        </p:sp>
      </p:grpSp>
      <p:sp>
        <p:nvSpPr>
          <p:cNvPr id="12" name="TextBox 12"/>
          <p:cNvSpPr txBox="1"/>
          <p:nvPr/>
        </p:nvSpPr>
        <p:spPr>
          <a:xfrm>
            <a:off x="11514399" y="4191074"/>
            <a:ext cx="6386759" cy="1847850"/>
          </a:xfrm>
          <a:prstGeom prst="rect">
            <a:avLst/>
          </a:prstGeom>
        </p:spPr>
        <p:txBody>
          <a:bodyPr lIns="0" tIns="0" rIns="0" bIns="0" rtlCol="0" anchor="t">
            <a:spAutoFit/>
          </a:bodyPr>
          <a:lstStyle/>
          <a:p>
            <a:pPr algn="l">
              <a:lnSpc>
                <a:spcPts val="7079"/>
              </a:lnSpc>
            </a:pPr>
            <a:r>
              <a:rPr lang="en-US" sz="5899">
                <a:solidFill>
                  <a:srgbClr val="FFFFFF"/>
                </a:solidFill>
                <a:latin typeface="Poppins"/>
                <a:ea typeface="Poppins"/>
                <a:cs typeface="Poppins"/>
                <a:sym typeface="Poppins"/>
              </a:rPr>
              <a:t>5. Interpretación y conclusiones</a:t>
            </a:r>
          </a:p>
        </p:txBody>
      </p:sp>
      <p:sp>
        <p:nvSpPr>
          <p:cNvPr id="13" name="TextBox 13"/>
          <p:cNvSpPr txBox="1"/>
          <p:nvPr/>
        </p:nvSpPr>
        <p:spPr>
          <a:xfrm>
            <a:off x="1028700" y="2182920"/>
            <a:ext cx="7230888" cy="180086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Los datos muestran que ciertos estados enfrentan niveles alarmantes de violencia, lo que sugiere una desigualdad en el acceso a recursos, oportunidades y seguridad. Esto refuerza la idea de que las soluciones deben ser adaptadas a las realidades locales.</a:t>
            </a:r>
          </a:p>
        </p:txBody>
      </p:sp>
      <p:sp>
        <p:nvSpPr>
          <p:cNvPr id="14" name="TextBox 14"/>
          <p:cNvSpPr txBox="1"/>
          <p:nvPr/>
        </p:nvSpPr>
        <p:spPr>
          <a:xfrm>
            <a:off x="1028700" y="4802979"/>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La incidencia delictiva presenta diferencias marcadas entre estados, siendo algunas regiones más vulnerables a la violencia y otros mostrando niveles más bajos de criminalidad.</a:t>
            </a:r>
          </a:p>
        </p:txBody>
      </p:sp>
      <p:sp>
        <p:nvSpPr>
          <p:cNvPr id="15" name="TextBox 15"/>
          <p:cNvSpPr txBox="1"/>
          <p:nvPr/>
        </p:nvSpPr>
        <p:spPr>
          <a:xfrm>
            <a:off x="1028700" y="7342590"/>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La alta incidencia delictiva afecta la percepción de seguridad y la calidad de vida de los ciudadanos, provocando miedo y desplazamientos forzados en las áreas más vulneradas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9144000" y="3688052"/>
            <a:ext cx="6435764" cy="0"/>
          </a:xfrm>
          <a:prstGeom prst="line">
            <a:avLst/>
          </a:prstGeom>
          <a:ln w="28575" cap="flat">
            <a:solidFill>
              <a:srgbClr val="E6950A"/>
            </a:solidFill>
            <a:prstDash val="solid"/>
            <a:headEnd type="none" w="sm" len="sm"/>
            <a:tailEnd type="none" w="sm" len="sm"/>
          </a:ln>
        </p:spPr>
        <p:txBody>
          <a:bodyPr/>
          <a:lstStyle/>
          <a:p>
            <a:endParaRPr lang="es-MX" dirty="0"/>
          </a:p>
        </p:txBody>
      </p:sp>
      <p:sp>
        <p:nvSpPr>
          <p:cNvPr id="3" name="AutoShape 3"/>
          <p:cNvSpPr/>
          <p:nvPr/>
        </p:nvSpPr>
        <p:spPr>
          <a:xfrm>
            <a:off x="7859763" y="3673764"/>
            <a:ext cx="798095" cy="0"/>
          </a:xfrm>
          <a:prstGeom prst="line">
            <a:avLst/>
          </a:prstGeom>
          <a:ln w="28575" cap="flat">
            <a:solidFill>
              <a:srgbClr val="E6950A"/>
            </a:solidFill>
            <a:prstDash val="solid"/>
            <a:headEnd type="none" w="sm" len="sm"/>
            <a:tailEnd type="none" w="sm" len="sm"/>
          </a:ln>
        </p:spPr>
        <p:txBody>
          <a:bodyPr/>
          <a:lstStyle/>
          <a:p>
            <a:endParaRPr lang="es-MX" dirty="0"/>
          </a:p>
        </p:txBody>
      </p:sp>
      <p:sp>
        <p:nvSpPr>
          <p:cNvPr id="4" name="AutoShape 4"/>
          <p:cNvSpPr/>
          <p:nvPr/>
        </p:nvSpPr>
        <p:spPr>
          <a:xfrm>
            <a:off x="9144000" y="4483418"/>
            <a:ext cx="6435764" cy="0"/>
          </a:xfrm>
          <a:prstGeom prst="line">
            <a:avLst/>
          </a:prstGeom>
          <a:ln w="28575" cap="flat">
            <a:solidFill>
              <a:srgbClr val="E6950A"/>
            </a:solidFill>
            <a:prstDash val="solid"/>
            <a:headEnd type="none" w="sm" len="sm"/>
            <a:tailEnd type="none" w="sm" len="sm"/>
          </a:ln>
        </p:spPr>
        <p:txBody>
          <a:bodyPr/>
          <a:lstStyle/>
          <a:p>
            <a:endParaRPr lang="es-MX" dirty="0"/>
          </a:p>
        </p:txBody>
      </p:sp>
      <p:sp>
        <p:nvSpPr>
          <p:cNvPr id="5" name="AutoShape 5"/>
          <p:cNvSpPr/>
          <p:nvPr/>
        </p:nvSpPr>
        <p:spPr>
          <a:xfrm>
            <a:off x="7859763" y="4469130"/>
            <a:ext cx="798095" cy="0"/>
          </a:xfrm>
          <a:prstGeom prst="line">
            <a:avLst/>
          </a:prstGeom>
          <a:ln w="28575" cap="flat">
            <a:solidFill>
              <a:srgbClr val="E6950A"/>
            </a:solidFill>
            <a:prstDash val="solid"/>
            <a:headEnd type="none" w="sm" len="sm"/>
            <a:tailEnd type="none" w="sm" len="sm"/>
          </a:ln>
        </p:spPr>
        <p:txBody>
          <a:bodyPr/>
          <a:lstStyle/>
          <a:p>
            <a:endParaRPr lang="es-MX" dirty="0"/>
          </a:p>
        </p:txBody>
      </p:sp>
      <p:sp>
        <p:nvSpPr>
          <p:cNvPr id="6" name="AutoShape 6"/>
          <p:cNvSpPr/>
          <p:nvPr/>
        </p:nvSpPr>
        <p:spPr>
          <a:xfrm>
            <a:off x="9144000" y="5278438"/>
            <a:ext cx="6435764" cy="0"/>
          </a:xfrm>
          <a:prstGeom prst="line">
            <a:avLst/>
          </a:prstGeom>
          <a:ln w="28575" cap="flat">
            <a:solidFill>
              <a:srgbClr val="E6950A"/>
            </a:solidFill>
            <a:prstDash val="solid"/>
            <a:headEnd type="none" w="sm" len="sm"/>
            <a:tailEnd type="none" w="sm" len="sm"/>
          </a:ln>
        </p:spPr>
        <p:txBody>
          <a:bodyPr/>
          <a:lstStyle/>
          <a:p>
            <a:endParaRPr lang="es-MX" dirty="0"/>
          </a:p>
        </p:txBody>
      </p:sp>
      <p:sp>
        <p:nvSpPr>
          <p:cNvPr id="7" name="AutoShape 7"/>
          <p:cNvSpPr/>
          <p:nvPr/>
        </p:nvSpPr>
        <p:spPr>
          <a:xfrm>
            <a:off x="7859763" y="5264150"/>
            <a:ext cx="798095" cy="0"/>
          </a:xfrm>
          <a:prstGeom prst="line">
            <a:avLst/>
          </a:prstGeom>
          <a:ln w="28575" cap="flat">
            <a:solidFill>
              <a:srgbClr val="E6950A"/>
            </a:solidFill>
            <a:prstDash val="solid"/>
            <a:headEnd type="none" w="sm" len="sm"/>
            <a:tailEnd type="none" w="sm" len="sm"/>
          </a:ln>
        </p:spPr>
        <p:txBody>
          <a:bodyPr/>
          <a:lstStyle/>
          <a:p>
            <a:endParaRPr lang="es-MX" dirty="0"/>
          </a:p>
        </p:txBody>
      </p:sp>
      <p:sp>
        <p:nvSpPr>
          <p:cNvPr id="8" name="AutoShape 8"/>
          <p:cNvSpPr/>
          <p:nvPr/>
        </p:nvSpPr>
        <p:spPr>
          <a:xfrm>
            <a:off x="9144000" y="6073458"/>
            <a:ext cx="6435764" cy="0"/>
          </a:xfrm>
          <a:prstGeom prst="line">
            <a:avLst/>
          </a:prstGeom>
          <a:ln w="28575" cap="flat">
            <a:solidFill>
              <a:srgbClr val="E6950A"/>
            </a:solidFill>
            <a:prstDash val="solid"/>
            <a:headEnd type="none" w="sm" len="sm"/>
            <a:tailEnd type="none" w="sm" len="sm"/>
          </a:ln>
        </p:spPr>
        <p:txBody>
          <a:bodyPr/>
          <a:lstStyle/>
          <a:p>
            <a:endParaRPr lang="es-MX" dirty="0"/>
          </a:p>
        </p:txBody>
      </p:sp>
      <p:sp>
        <p:nvSpPr>
          <p:cNvPr id="9" name="AutoShape 9"/>
          <p:cNvSpPr/>
          <p:nvPr/>
        </p:nvSpPr>
        <p:spPr>
          <a:xfrm>
            <a:off x="7859763" y="6059170"/>
            <a:ext cx="798095" cy="0"/>
          </a:xfrm>
          <a:prstGeom prst="line">
            <a:avLst/>
          </a:prstGeom>
          <a:ln w="28575" cap="flat">
            <a:solidFill>
              <a:srgbClr val="E6950A"/>
            </a:solidFill>
            <a:prstDash val="solid"/>
            <a:headEnd type="none" w="sm" len="sm"/>
            <a:tailEnd type="none" w="sm" len="sm"/>
          </a:ln>
        </p:spPr>
        <p:txBody>
          <a:bodyPr/>
          <a:lstStyle/>
          <a:p>
            <a:endParaRPr lang="es-MX" dirty="0"/>
          </a:p>
        </p:txBody>
      </p:sp>
      <p:sp>
        <p:nvSpPr>
          <p:cNvPr id="10" name="AutoShape 10"/>
          <p:cNvSpPr/>
          <p:nvPr/>
        </p:nvSpPr>
        <p:spPr>
          <a:xfrm>
            <a:off x="9144000" y="6868478"/>
            <a:ext cx="6435764" cy="0"/>
          </a:xfrm>
          <a:prstGeom prst="line">
            <a:avLst/>
          </a:prstGeom>
          <a:ln w="28575" cap="flat">
            <a:solidFill>
              <a:srgbClr val="E6950A"/>
            </a:solidFill>
            <a:prstDash val="solid"/>
            <a:headEnd type="none" w="sm" len="sm"/>
            <a:tailEnd type="none" w="sm" len="sm"/>
          </a:ln>
        </p:spPr>
        <p:txBody>
          <a:bodyPr/>
          <a:lstStyle/>
          <a:p>
            <a:endParaRPr lang="es-MX" dirty="0"/>
          </a:p>
        </p:txBody>
      </p:sp>
      <p:sp>
        <p:nvSpPr>
          <p:cNvPr id="11" name="AutoShape 11"/>
          <p:cNvSpPr/>
          <p:nvPr/>
        </p:nvSpPr>
        <p:spPr>
          <a:xfrm>
            <a:off x="7859763" y="6854190"/>
            <a:ext cx="798095" cy="0"/>
          </a:xfrm>
          <a:prstGeom prst="line">
            <a:avLst/>
          </a:prstGeom>
          <a:ln w="28575" cap="flat">
            <a:solidFill>
              <a:srgbClr val="E6950A"/>
            </a:solidFill>
            <a:prstDash val="solid"/>
            <a:headEnd type="none" w="sm" len="sm"/>
            <a:tailEnd type="none" w="sm" len="sm"/>
          </a:ln>
        </p:spPr>
        <p:txBody>
          <a:bodyPr/>
          <a:lstStyle/>
          <a:p>
            <a:endParaRPr lang="es-MX" dirty="0"/>
          </a:p>
        </p:txBody>
      </p:sp>
      <p:sp>
        <p:nvSpPr>
          <p:cNvPr id="12" name="AutoShape 12"/>
          <p:cNvSpPr/>
          <p:nvPr/>
        </p:nvSpPr>
        <p:spPr>
          <a:xfrm>
            <a:off x="9144000" y="7663498"/>
            <a:ext cx="6435764" cy="0"/>
          </a:xfrm>
          <a:prstGeom prst="line">
            <a:avLst/>
          </a:prstGeom>
          <a:ln w="28575" cap="flat">
            <a:solidFill>
              <a:srgbClr val="E6950A"/>
            </a:solidFill>
            <a:prstDash val="solid"/>
            <a:headEnd type="none" w="sm" len="sm"/>
            <a:tailEnd type="none" w="sm" len="sm"/>
          </a:ln>
        </p:spPr>
        <p:txBody>
          <a:bodyPr/>
          <a:lstStyle/>
          <a:p>
            <a:endParaRPr lang="es-MX" dirty="0"/>
          </a:p>
        </p:txBody>
      </p:sp>
      <p:sp>
        <p:nvSpPr>
          <p:cNvPr id="13" name="AutoShape 13"/>
          <p:cNvSpPr/>
          <p:nvPr/>
        </p:nvSpPr>
        <p:spPr>
          <a:xfrm>
            <a:off x="7859763" y="7649210"/>
            <a:ext cx="798095" cy="0"/>
          </a:xfrm>
          <a:prstGeom prst="line">
            <a:avLst/>
          </a:prstGeom>
          <a:ln w="28575" cap="flat">
            <a:solidFill>
              <a:srgbClr val="E6950A"/>
            </a:solidFill>
            <a:prstDash val="solid"/>
            <a:headEnd type="none" w="sm" len="sm"/>
            <a:tailEnd type="none" w="sm" len="sm"/>
          </a:ln>
        </p:spPr>
        <p:txBody>
          <a:bodyPr/>
          <a:lstStyle/>
          <a:p>
            <a:endParaRPr lang="es-MX" dirty="0"/>
          </a:p>
        </p:txBody>
      </p:sp>
      <p:grpSp>
        <p:nvGrpSpPr>
          <p:cNvPr id="14" name="Group 14"/>
          <p:cNvGrpSpPr/>
          <p:nvPr/>
        </p:nvGrpSpPr>
        <p:grpSpPr>
          <a:xfrm rot="-10800000">
            <a:off x="-1148253" y="-54701"/>
            <a:ext cx="8649323" cy="10341701"/>
            <a:chOff x="0" y="0"/>
            <a:chExt cx="8603361" cy="10286746"/>
          </a:xfrm>
        </p:grpSpPr>
        <p:sp>
          <p:nvSpPr>
            <p:cNvPr id="15" name="Freeform 15"/>
            <p:cNvSpPr/>
            <p:nvPr/>
          </p:nvSpPr>
          <p:spPr>
            <a:xfrm flipV="1">
              <a:off x="-2794" y="-127"/>
              <a:ext cx="8606155" cy="10286873"/>
            </a:xfrm>
            <a:custGeom>
              <a:avLst/>
              <a:gdLst/>
              <a:ahLst/>
              <a:cxnLst/>
              <a:rect l="l" t="t" r="r" b="b"/>
              <a:pathLst>
                <a:path w="8606155" h="10286873">
                  <a:moveTo>
                    <a:pt x="8606155" y="35433"/>
                  </a:moveTo>
                  <a:cubicBezTo>
                    <a:pt x="8606155" y="2286"/>
                    <a:pt x="8595487" y="0"/>
                    <a:pt x="8567674" y="0"/>
                  </a:cubicBezTo>
                  <a:cubicBezTo>
                    <a:pt x="5713095" y="635"/>
                    <a:pt x="2858643" y="635"/>
                    <a:pt x="4064" y="635"/>
                  </a:cubicBezTo>
                  <a:cubicBezTo>
                    <a:pt x="0" y="14477"/>
                    <a:pt x="6350" y="27051"/>
                    <a:pt x="9271" y="39877"/>
                  </a:cubicBezTo>
                  <a:cubicBezTo>
                    <a:pt x="134747" y="601472"/>
                    <a:pt x="260350" y="1162939"/>
                    <a:pt x="386207" y="1724406"/>
                  </a:cubicBezTo>
                  <a:cubicBezTo>
                    <a:pt x="565658" y="2524887"/>
                    <a:pt x="745490" y="3325240"/>
                    <a:pt x="924814" y="4125722"/>
                  </a:cubicBezTo>
                  <a:cubicBezTo>
                    <a:pt x="1146302" y="5114290"/>
                    <a:pt x="1367282" y="6102858"/>
                    <a:pt x="1588643" y="7091299"/>
                  </a:cubicBezTo>
                  <a:cubicBezTo>
                    <a:pt x="1813560" y="8095488"/>
                    <a:pt x="2038604" y="9099550"/>
                    <a:pt x="2264156" y="10103612"/>
                  </a:cubicBezTo>
                  <a:cubicBezTo>
                    <a:pt x="2277872" y="10164699"/>
                    <a:pt x="2286635" y="10227183"/>
                    <a:pt x="2308860" y="10286238"/>
                  </a:cubicBezTo>
                  <a:cubicBezTo>
                    <a:pt x="4395216" y="10286238"/>
                    <a:pt x="6481572" y="10286238"/>
                    <a:pt x="8567928" y="10286873"/>
                  </a:cubicBezTo>
                  <a:cubicBezTo>
                    <a:pt x="8596249" y="10286873"/>
                    <a:pt x="8605901" y="10283444"/>
                    <a:pt x="8605901" y="10251059"/>
                  </a:cubicBezTo>
                  <a:cubicBezTo>
                    <a:pt x="8605139" y="6845808"/>
                    <a:pt x="8605139" y="3440557"/>
                    <a:pt x="8606155" y="35433"/>
                  </a:cubicBezTo>
                  <a:close/>
                </a:path>
              </a:pathLst>
            </a:custGeom>
            <a:blipFill>
              <a:blip r:embed="rId2"/>
              <a:stretch>
                <a:fillRect l="-39731" r="-39731"/>
              </a:stretch>
            </a:blipFill>
          </p:spPr>
          <p:txBody>
            <a:bodyPr/>
            <a:lstStyle/>
            <a:p>
              <a:endParaRPr lang="es-MX" dirty="0"/>
            </a:p>
          </p:txBody>
        </p:sp>
      </p:grpSp>
      <p:grpSp>
        <p:nvGrpSpPr>
          <p:cNvPr id="16" name="Group 16"/>
          <p:cNvGrpSpPr/>
          <p:nvPr/>
        </p:nvGrpSpPr>
        <p:grpSpPr>
          <a:xfrm>
            <a:off x="8963648" y="908397"/>
            <a:ext cx="8890288" cy="1607185"/>
            <a:chOff x="0" y="0"/>
            <a:chExt cx="11853717" cy="2142913"/>
          </a:xfrm>
        </p:grpSpPr>
        <p:sp>
          <p:nvSpPr>
            <p:cNvPr id="17" name="TextBox 17"/>
            <p:cNvSpPr txBox="1"/>
            <p:nvPr/>
          </p:nvSpPr>
          <p:spPr>
            <a:xfrm>
              <a:off x="0" y="-66675"/>
              <a:ext cx="11853717" cy="1527175"/>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5CE1E6"/>
                  </a:solidFill>
                  <a:latin typeface="Poppins"/>
                  <a:ea typeface="Poppins"/>
                  <a:cs typeface="Poppins"/>
                  <a:sym typeface="Poppins"/>
                </a:rPr>
                <a:t>CONTENIDO</a:t>
              </a:r>
            </a:p>
          </p:txBody>
        </p:sp>
        <p:sp>
          <p:nvSpPr>
            <p:cNvPr id="18" name="TextBox 18"/>
            <p:cNvSpPr txBox="1"/>
            <p:nvPr/>
          </p:nvSpPr>
          <p:spPr>
            <a:xfrm>
              <a:off x="0" y="1554692"/>
              <a:ext cx="11853717" cy="579332"/>
            </a:xfrm>
            <a:prstGeom prst="rect">
              <a:avLst/>
            </a:prstGeom>
          </p:spPr>
          <p:txBody>
            <a:bodyPr lIns="0" tIns="0" rIns="0" bIns="0" rtlCol="0" anchor="t">
              <a:spAutoFit/>
            </a:bodyPr>
            <a:lstStyle/>
            <a:p>
              <a:pPr marL="0" lvl="0" indent="0" algn="l">
                <a:lnSpc>
                  <a:spcPts val="3542"/>
                </a:lnSpc>
                <a:spcBef>
                  <a:spcPct val="0"/>
                </a:spcBef>
              </a:pPr>
              <a:r>
                <a:rPr lang="en-US" sz="2724" i="1" dirty="0" err="1">
                  <a:solidFill>
                    <a:srgbClr val="FFFFFF"/>
                  </a:solidFill>
                  <a:latin typeface="TT Chocolates Italics"/>
                  <a:ea typeface="TT Chocolates Italics"/>
                  <a:cs typeface="TT Chocolates Italics"/>
                  <a:sym typeface="TT Chocolates Italics"/>
                </a:rPr>
                <a:t>Qué</a:t>
              </a:r>
              <a:r>
                <a:rPr lang="en-US" sz="2724" i="1">
                  <a:solidFill>
                    <a:srgbClr val="FFFFFF"/>
                  </a:solidFill>
                  <a:latin typeface="TT Chocolates Italics"/>
                  <a:ea typeface="TT Chocolates Italics"/>
                  <a:cs typeface="TT Chocolates Italics"/>
                  <a:sym typeface="TT Chocolates Italics"/>
                </a:rPr>
                <a:t> incluye este informe</a:t>
              </a:r>
            </a:p>
          </p:txBody>
        </p:sp>
      </p:grpSp>
      <p:sp>
        <p:nvSpPr>
          <p:cNvPr id="19" name="TextBox 19"/>
          <p:cNvSpPr txBox="1"/>
          <p:nvPr/>
        </p:nvSpPr>
        <p:spPr>
          <a:xfrm>
            <a:off x="9144000" y="3778885"/>
            <a:ext cx="8115300" cy="547370"/>
          </a:xfrm>
          <a:prstGeom prst="rect">
            <a:avLst/>
          </a:prstGeom>
        </p:spPr>
        <p:txBody>
          <a:bodyPr lIns="0" tIns="0" rIns="0" bIns="0" rtlCol="0" anchor="t">
            <a:spAutoFit/>
          </a:bodyPr>
          <a:lstStyle/>
          <a:p>
            <a:pPr algn="l">
              <a:lnSpc>
                <a:spcPts val="4480"/>
              </a:lnSpc>
            </a:pPr>
            <a:r>
              <a:rPr lang="en-US" sz="3200" b="1">
                <a:solidFill>
                  <a:srgbClr val="FFFFFF"/>
                </a:solidFill>
                <a:latin typeface="HK Grotesk Medium"/>
                <a:ea typeface="HK Grotesk Medium"/>
                <a:cs typeface="HK Grotesk Medium"/>
                <a:sym typeface="HK Grotesk Medium"/>
              </a:rPr>
              <a:t>Selección y Justificación de la Base de Datos</a:t>
            </a:r>
          </a:p>
        </p:txBody>
      </p:sp>
      <p:sp>
        <p:nvSpPr>
          <p:cNvPr id="20" name="TextBox 20"/>
          <p:cNvSpPr txBox="1"/>
          <p:nvPr/>
        </p:nvSpPr>
        <p:spPr>
          <a:xfrm>
            <a:off x="7859763" y="3764598"/>
            <a:ext cx="774988" cy="547370"/>
          </a:xfrm>
          <a:prstGeom prst="rect">
            <a:avLst/>
          </a:prstGeom>
        </p:spPr>
        <p:txBody>
          <a:bodyPr lIns="0" tIns="0" rIns="0" bIns="0" rtlCol="0" anchor="t">
            <a:spAutoFit/>
          </a:bodyPr>
          <a:lstStyle/>
          <a:p>
            <a:pPr algn="ctr">
              <a:lnSpc>
                <a:spcPts val="4480"/>
              </a:lnSpc>
            </a:pPr>
            <a:r>
              <a:rPr lang="en-US" sz="3200" b="1">
                <a:solidFill>
                  <a:srgbClr val="FFFFFF"/>
                </a:solidFill>
                <a:latin typeface="HK Grotesk Semi-Bold"/>
                <a:ea typeface="HK Grotesk Semi-Bold"/>
                <a:cs typeface="HK Grotesk Semi-Bold"/>
                <a:sym typeface="HK Grotesk Semi-Bold"/>
              </a:rPr>
              <a:t>1.</a:t>
            </a:r>
          </a:p>
        </p:txBody>
      </p:sp>
      <p:grpSp>
        <p:nvGrpSpPr>
          <p:cNvPr id="21" name="Group 21"/>
          <p:cNvGrpSpPr/>
          <p:nvPr/>
        </p:nvGrpSpPr>
        <p:grpSpPr>
          <a:xfrm>
            <a:off x="7859763" y="6216333"/>
            <a:ext cx="6968703" cy="480695"/>
            <a:chOff x="0" y="0"/>
            <a:chExt cx="9291604" cy="640927"/>
          </a:xfrm>
        </p:grpSpPr>
        <p:sp>
          <p:nvSpPr>
            <p:cNvPr id="22" name="TextBox 22"/>
            <p:cNvSpPr txBox="1"/>
            <p:nvPr/>
          </p:nvSpPr>
          <p:spPr>
            <a:xfrm>
              <a:off x="1660407" y="-66675"/>
              <a:ext cx="7631197" cy="707602"/>
            </a:xfrm>
            <a:prstGeom prst="rect">
              <a:avLst/>
            </a:prstGeom>
          </p:spPr>
          <p:txBody>
            <a:bodyPr lIns="0" tIns="0" rIns="0" bIns="0" rtlCol="0" anchor="t">
              <a:spAutoFit/>
            </a:bodyPr>
            <a:lstStyle/>
            <a:p>
              <a:pPr algn="l">
                <a:lnSpc>
                  <a:spcPts val="4480"/>
                </a:lnSpc>
              </a:pPr>
              <a:r>
                <a:rPr lang="en-US" sz="3200" b="1">
                  <a:solidFill>
                    <a:srgbClr val="FFFFFF"/>
                  </a:solidFill>
                  <a:latin typeface="HK Grotesk Medium"/>
                  <a:ea typeface="HK Grotesk Medium"/>
                  <a:cs typeface="HK Grotesk Medium"/>
                  <a:sym typeface="HK Grotesk Medium"/>
                </a:rPr>
                <a:t>Visualización de Datos</a:t>
              </a:r>
            </a:p>
          </p:txBody>
        </p:sp>
        <p:sp>
          <p:nvSpPr>
            <p:cNvPr id="23" name="TextBox 23"/>
            <p:cNvSpPr txBox="1"/>
            <p:nvPr/>
          </p:nvSpPr>
          <p:spPr>
            <a:xfrm>
              <a:off x="0" y="-66675"/>
              <a:ext cx="1033317" cy="707602"/>
            </a:xfrm>
            <a:prstGeom prst="rect">
              <a:avLst/>
            </a:prstGeom>
          </p:spPr>
          <p:txBody>
            <a:bodyPr lIns="0" tIns="0" rIns="0" bIns="0" rtlCol="0" anchor="t">
              <a:spAutoFit/>
            </a:bodyPr>
            <a:lstStyle/>
            <a:p>
              <a:pPr algn="ctr">
                <a:lnSpc>
                  <a:spcPts val="4480"/>
                </a:lnSpc>
              </a:pPr>
              <a:r>
                <a:rPr lang="en-US" sz="3200" b="1">
                  <a:solidFill>
                    <a:srgbClr val="FFFFFF"/>
                  </a:solidFill>
                  <a:latin typeface="HK Grotesk Semi-Bold"/>
                  <a:ea typeface="HK Grotesk Semi-Bold"/>
                  <a:cs typeface="HK Grotesk Semi-Bold"/>
                  <a:sym typeface="HK Grotesk Semi-Bold"/>
                </a:rPr>
                <a:t>4.</a:t>
              </a:r>
            </a:p>
          </p:txBody>
        </p:sp>
      </p:grpSp>
      <p:sp>
        <p:nvSpPr>
          <p:cNvPr id="24" name="TextBox 24"/>
          <p:cNvSpPr txBox="1"/>
          <p:nvPr/>
        </p:nvSpPr>
        <p:spPr>
          <a:xfrm>
            <a:off x="9144000" y="4554855"/>
            <a:ext cx="6691105" cy="547370"/>
          </a:xfrm>
          <a:prstGeom prst="rect">
            <a:avLst/>
          </a:prstGeom>
        </p:spPr>
        <p:txBody>
          <a:bodyPr lIns="0" tIns="0" rIns="0" bIns="0" rtlCol="0" anchor="t">
            <a:spAutoFit/>
          </a:bodyPr>
          <a:lstStyle/>
          <a:p>
            <a:pPr algn="l">
              <a:lnSpc>
                <a:spcPts val="4480"/>
              </a:lnSpc>
            </a:pPr>
            <a:r>
              <a:rPr lang="en-US" sz="3200" b="1">
                <a:solidFill>
                  <a:srgbClr val="FFFFFF"/>
                </a:solidFill>
                <a:latin typeface="HK Grotesk Medium"/>
                <a:ea typeface="HK Grotesk Medium"/>
                <a:cs typeface="HK Grotesk Medium"/>
                <a:sym typeface="HK Grotesk Medium"/>
              </a:rPr>
              <a:t>Preparación y Limpieza de los Datos</a:t>
            </a:r>
          </a:p>
        </p:txBody>
      </p:sp>
      <p:sp>
        <p:nvSpPr>
          <p:cNvPr id="25" name="TextBox 25"/>
          <p:cNvSpPr txBox="1"/>
          <p:nvPr/>
        </p:nvSpPr>
        <p:spPr>
          <a:xfrm>
            <a:off x="7794246" y="4596130"/>
            <a:ext cx="906022" cy="547370"/>
          </a:xfrm>
          <a:prstGeom prst="rect">
            <a:avLst/>
          </a:prstGeom>
        </p:spPr>
        <p:txBody>
          <a:bodyPr lIns="0" tIns="0" rIns="0" bIns="0" rtlCol="0" anchor="t">
            <a:spAutoFit/>
          </a:bodyPr>
          <a:lstStyle/>
          <a:p>
            <a:pPr algn="ctr">
              <a:lnSpc>
                <a:spcPts val="4480"/>
              </a:lnSpc>
            </a:pPr>
            <a:r>
              <a:rPr lang="en-US" sz="3200" b="1">
                <a:solidFill>
                  <a:srgbClr val="FFFFFF"/>
                </a:solidFill>
                <a:latin typeface="HK Grotesk Semi-Bold"/>
                <a:ea typeface="HK Grotesk Semi-Bold"/>
                <a:cs typeface="HK Grotesk Semi-Bold"/>
                <a:sym typeface="HK Grotesk Semi-Bold"/>
              </a:rPr>
              <a:t>2.</a:t>
            </a:r>
          </a:p>
        </p:txBody>
      </p:sp>
      <p:grpSp>
        <p:nvGrpSpPr>
          <p:cNvPr id="26" name="Group 26"/>
          <p:cNvGrpSpPr/>
          <p:nvPr/>
        </p:nvGrpSpPr>
        <p:grpSpPr>
          <a:xfrm>
            <a:off x="7859763" y="7011353"/>
            <a:ext cx="6968703" cy="480695"/>
            <a:chOff x="0" y="0"/>
            <a:chExt cx="9291604" cy="640927"/>
          </a:xfrm>
        </p:grpSpPr>
        <p:sp>
          <p:nvSpPr>
            <p:cNvPr id="27" name="TextBox 27"/>
            <p:cNvSpPr txBox="1"/>
            <p:nvPr/>
          </p:nvSpPr>
          <p:spPr>
            <a:xfrm>
              <a:off x="1660407" y="-66675"/>
              <a:ext cx="7631197" cy="707602"/>
            </a:xfrm>
            <a:prstGeom prst="rect">
              <a:avLst/>
            </a:prstGeom>
          </p:spPr>
          <p:txBody>
            <a:bodyPr lIns="0" tIns="0" rIns="0" bIns="0" rtlCol="0" anchor="t">
              <a:spAutoFit/>
            </a:bodyPr>
            <a:lstStyle/>
            <a:p>
              <a:pPr algn="l">
                <a:lnSpc>
                  <a:spcPts val="4480"/>
                </a:lnSpc>
              </a:pPr>
              <a:r>
                <a:rPr lang="en-US" sz="3200" b="1">
                  <a:solidFill>
                    <a:srgbClr val="FFFFFF"/>
                  </a:solidFill>
                  <a:latin typeface="HK Grotesk Medium"/>
                  <a:ea typeface="HK Grotesk Medium"/>
                  <a:cs typeface="HK Grotesk Medium"/>
                  <a:sym typeface="HK Grotesk Medium"/>
                </a:rPr>
                <a:t>Interpretación y Conclusiones</a:t>
              </a:r>
            </a:p>
          </p:txBody>
        </p:sp>
        <p:sp>
          <p:nvSpPr>
            <p:cNvPr id="28" name="TextBox 28"/>
            <p:cNvSpPr txBox="1"/>
            <p:nvPr/>
          </p:nvSpPr>
          <p:spPr>
            <a:xfrm>
              <a:off x="0" y="-66675"/>
              <a:ext cx="1033317" cy="707602"/>
            </a:xfrm>
            <a:prstGeom prst="rect">
              <a:avLst/>
            </a:prstGeom>
          </p:spPr>
          <p:txBody>
            <a:bodyPr lIns="0" tIns="0" rIns="0" bIns="0" rtlCol="0" anchor="t">
              <a:spAutoFit/>
            </a:bodyPr>
            <a:lstStyle/>
            <a:p>
              <a:pPr algn="ctr">
                <a:lnSpc>
                  <a:spcPts val="4480"/>
                </a:lnSpc>
              </a:pPr>
              <a:r>
                <a:rPr lang="en-US" sz="3200" b="1">
                  <a:solidFill>
                    <a:srgbClr val="FFFFFF"/>
                  </a:solidFill>
                  <a:latin typeface="HK Grotesk Semi-Bold"/>
                  <a:ea typeface="HK Grotesk Semi-Bold"/>
                  <a:cs typeface="HK Grotesk Semi-Bold"/>
                  <a:sym typeface="HK Grotesk Semi-Bold"/>
                </a:rPr>
                <a:t>5.</a:t>
              </a:r>
            </a:p>
          </p:txBody>
        </p:sp>
      </p:grpSp>
      <p:sp>
        <p:nvSpPr>
          <p:cNvPr id="29" name="TextBox 29"/>
          <p:cNvSpPr txBox="1"/>
          <p:nvPr/>
        </p:nvSpPr>
        <p:spPr>
          <a:xfrm>
            <a:off x="9144000" y="5349875"/>
            <a:ext cx="7159269" cy="547370"/>
          </a:xfrm>
          <a:prstGeom prst="rect">
            <a:avLst/>
          </a:prstGeom>
        </p:spPr>
        <p:txBody>
          <a:bodyPr lIns="0" tIns="0" rIns="0" bIns="0" rtlCol="0" anchor="t">
            <a:spAutoFit/>
          </a:bodyPr>
          <a:lstStyle/>
          <a:p>
            <a:pPr algn="l">
              <a:lnSpc>
                <a:spcPts val="4480"/>
              </a:lnSpc>
            </a:pPr>
            <a:r>
              <a:rPr lang="en-US" sz="3200" b="1">
                <a:solidFill>
                  <a:srgbClr val="FFFFFF"/>
                </a:solidFill>
                <a:latin typeface="HK Grotesk Medium"/>
                <a:ea typeface="HK Grotesk Medium"/>
                <a:cs typeface="HK Grotesk Medium"/>
                <a:sym typeface="HK Grotesk Medium"/>
              </a:rPr>
              <a:t>Análisis Exploratorio de Datos (EDA)</a:t>
            </a:r>
          </a:p>
        </p:txBody>
      </p:sp>
      <p:sp>
        <p:nvSpPr>
          <p:cNvPr id="30" name="TextBox 30"/>
          <p:cNvSpPr txBox="1"/>
          <p:nvPr/>
        </p:nvSpPr>
        <p:spPr>
          <a:xfrm>
            <a:off x="7762549" y="5354638"/>
            <a:ext cx="969414" cy="547370"/>
          </a:xfrm>
          <a:prstGeom prst="rect">
            <a:avLst/>
          </a:prstGeom>
        </p:spPr>
        <p:txBody>
          <a:bodyPr lIns="0" tIns="0" rIns="0" bIns="0" rtlCol="0" anchor="t">
            <a:spAutoFit/>
          </a:bodyPr>
          <a:lstStyle/>
          <a:p>
            <a:pPr algn="ctr">
              <a:lnSpc>
                <a:spcPts val="4480"/>
              </a:lnSpc>
            </a:pPr>
            <a:r>
              <a:rPr lang="en-US" sz="3200" b="1">
                <a:solidFill>
                  <a:srgbClr val="FFFFFF"/>
                </a:solidFill>
                <a:latin typeface="HK Grotesk Semi-Bold"/>
                <a:ea typeface="HK Grotesk Semi-Bold"/>
                <a:cs typeface="HK Grotesk Semi-Bold"/>
                <a:sym typeface="HK Grotesk Semi-Bold"/>
              </a:rPr>
              <a:t>3.</a:t>
            </a:r>
          </a:p>
        </p:txBody>
      </p:sp>
      <p:sp>
        <p:nvSpPr>
          <p:cNvPr id="31" name="AutoShape 31"/>
          <p:cNvSpPr/>
          <p:nvPr/>
        </p:nvSpPr>
        <p:spPr>
          <a:xfrm>
            <a:off x="3153037" y="7653370"/>
            <a:ext cx="5277475"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32" name="AutoShape 32"/>
          <p:cNvSpPr/>
          <p:nvPr/>
        </p:nvSpPr>
        <p:spPr>
          <a:xfrm rot="-4673811">
            <a:off x="3404709" y="8813165"/>
            <a:ext cx="5277475" cy="0"/>
          </a:xfrm>
          <a:prstGeom prst="line">
            <a:avLst/>
          </a:prstGeom>
          <a:ln w="85725" cap="rnd">
            <a:solidFill>
              <a:srgbClr val="00C2CB"/>
            </a:solidFill>
            <a:prstDash val="solid"/>
            <a:headEnd type="none" w="sm" len="sm"/>
            <a:tailEnd type="none" w="sm" len="sm"/>
          </a:ln>
        </p:spPr>
        <p:txBody>
          <a:bodyPr/>
          <a:lstStyle/>
          <a:p>
            <a:endParaRPr lang="es-MX"/>
          </a:p>
        </p:txBody>
      </p:sp>
      <p:sp>
        <p:nvSpPr>
          <p:cNvPr id="33" name="AutoShape 33"/>
          <p:cNvSpPr/>
          <p:nvPr/>
        </p:nvSpPr>
        <p:spPr>
          <a:xfrm rot="-4673811">
            <a:off x="5098274" y="-919944"/>
            <a:ext cx="5277475" cy="0"/>
          </a:xfrm>
          <a:prstGeom prst="line">
            <a:avLst/>
          </a:prstGeom>
          <a:ln w="85725" cap="rnd">
            <a:solidFill>
              <a:srgbClr val="00C2CB"/>
            </a:solidFill>
            <a:prstDash val="solid"/>
            <a:headEnd type="none" w="sm" len="sm"/>
            <a:tailEnd type="none" w="sm" len="sm"/>
          </a:ln>
        </p:spPr>
        <p:txBody>
          <a:bodyPr/>
          <a:lstStyle/>
          <a:p>
            <a:endParaRPr lang="es-MX"/>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638677" y="-27276"/>
            <a:ext cx="8649323" cy="10341701"/>
            <a:chOff x="0" y="0"/>
            <a:chExt cx="8603361" cy="10286746"/>
          </a:xfrm>
        </p:grpSpPr>
        <p:sp>
          <p:nvSpPr>
            <p:cNvPr id="3" name="Freeform 3"/>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57985" r="-21309"/>
              </a:stretch>
            </a:blipFill>
          </p:spPr>
          <p:txBody>
            <a:bodyPr/>
            <a:lstStyle/>
            <a:p>
              <a:endParaRPr lang="es-MX"/>
            </a:p>
          </p:txBody>
        </p:sp>
      </p:grpSp>
      <p:sp>
        <p:nvSpPr>
          <p:cNvPr id="4" name="AutoShape 4"/>
          <p:cNvSpPr/>
          <p:nvPr/>
        </p:nvSpPr>
        <p:spPr>
          <a:xfrm>
            <a:off x="8709234" y="2520629"/>
            <a:ext cx="5277475"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rot="6126188">
            <a:off x="8457562" y="1360834"/>
            <a:ext cx="5277475" cy="0"/>
          </a:xfrm>
          <a:prstGeom prst="line">
            <a:avLst/>
          </a:prstGeom>
          <a:ln w="85725" cap="rnd">
            <a:solidFill>
              <a:srgbClr val="5CE1E6"/>
            </a:solidFill>
            <a:prstDash val="solid"/>
            <a:headEnd type="none" w="sm" len="sm"/>
            <a:tailEnd type="none" w="sm" len="sm"/>
          </a:ln>
        </p:spPr>
        <p:txBody>
          <a:bodyPr/>
          <a:lstStyle/>
          <a:p>
            <a:endParaRPr lang="es-MX"/>
          </a:p>
        </p:txBody>
      </p:sp>
      <p:sp>
        <p:nvSpPr>
          <p:cNvPr id="6" name="AutoShape 6"/>
          <p:cNvSpPr/>
          <p:nvPr/>
        </p:nvSpPr>
        <p:spPr>
          <a:xfrm rot="6126188">
            <a:off x="6847539" y="10952377"/>
            <a:ext cx="5277475" cy="0"/>
          </a:xfrm>
          <a:prstGeom prst="line">
            <a:avLst/>
          </a:prstGeom>
          <a:ln w="85725" cap="rnd">
            <a:solidFill>
              <a:srgbClr val="5CE1E6"/>
            </a:solidFill>
            <a:prstDash val="solid"/>
            <a:headEnd type="none" w="sm" len="sm"/>
            <a:tailEnd type="none" w="sm" len="sm"/>
          </a:ln>
        </p:spPr>
        <p:txBody>
          <a:bodyPr/>
          <a:lstStyle/>
          <a:p>
            <a:endParaRPr lang="es-MX"/>
          </a:p>
        </p:txBody>
      </p:sp>
      <p:grpSp>
        <p:nvGrpSpPr>
          <p:cNvPr id="7" name="Group 7"/>
          <p:cNvGrpSpPr/>
          <p:nvPr/>
        </p:nvGrpSpPr>
        <p:grpSpPr>
          <a:xfrm>
            <a:off x="10370773" y="789325"/>
            <a:ext cx="7530385" cy="9003825"/>
            <a:chOff x="0" y="0"/>
            <a:chExt cx="8603361" cy="10286746"/>
          </a:xfrm>
        </p:grpSpPr>
        <p:sp>
          <p:nvSpPr>
            <p:cNvPr id="8" name="Freeform 8"/>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alphaModFix amt="77000"/>
              </a:blip>
              <a:stretch>
                <a:fillRect l="-47981" r="-47981" b="-10312"/>
              </a:stretch>
            </a:blipFill>
          </p:spPr>
          <p:txBody>
            <a:bodyPr/>
            <a:lstStyle/>
            <a:p>
              <a:endParaRPr lang="es-MX"/>
            </a:p>
          </p:txBody>
        </p:sp>
      </p:grpSp>
      <p:sp>
        <p:nvSpPr>
          <p:cNvPr id="9" name="TextBox 9"/>
          <p:cNvSpPr txBox="1"/>
          <p:nvPr/>
        </p:nvSpPr>
        <p:spPr>
          <a:xfrm>
            <a:off x="11514399" y="4191074"/>
            <a:ext cx="6386759" cy="1847850"/>
          </a:xfrm>
          <a:prstGeom prst="rect">
            <a:avLst/>
          </a:prstGeom>
        </p:spPr>
        <p:txBody>
          <a:bodyPr lIns="0" tIns="0" rIns="0" bIns="0" rtlCol="0" anchor="t">
            <a:spAutoFit/>
          </a:bodyPr>
          <a:lstStyle/>
          <a:p>
            <a:pPr algn="l">
              <a:lnSpc>
                <a:spcPts val="7079"/>
              </a:lnSpc>
            </a:pPr>
            <a:r>
              <a:rPr lang="en-US" sz="5899">
                <a:solidFill>
                  <a:srgbClr val="FFFFFF"/>
                </a:solidFill>
                <a:latin typeface="Poppins"/>
                <a:ea typeface="Poppins"/>
                <a:cs typeface="Poppins"/>
                <a:sym typeface="Poppins"/>
              </a:rPr>
              <a:t>5. Interpretación y conclusiones</a:t>
            </a:r>
          </a:p>
        </p:txBody>
      </p:sp>
      <p:grpSp>
        <p:nvGrpSpPr>
          <p:cNvPr id="10" name="Group 10"/>
          <p:cNvGrpSpPr/>
          <p:nvPr/>
        </p:nvGrpSpPr>
        <p:grpSpPr>
          <a:xfrm>
            <a:off x="1028700" y="789325"/>
            <a:ext cx="6566470" cy="871082"/>
            <a:chOff x="0" y="0"/>
            <a:chExt cx="8755294" cy="1161443"/>
          </a:xfrm>
        </p:grpSpPr>
        <p:sp>
          <p:nvSpPr>
            <p:cNvPr id="11" name="TextBox 11"/>
            <p:cNvSpPr txBox="1"/>
            <p:nvPr/>
          </p:nvSpPr>
          <p:spPr>
            <a:xfrm>
              <a:off x="182157" y="-28575"/>
              <a:ext cx="8573136" cy="508635"/>
            </a:xfrm>
            <a:prstGeom prst="rect">
              <a:avLst/>
            </a:prstGeom>
          </p:spPr>
          <p:txBody>
            <a:bodyPr lIns="0" tIns="0" rIns="0" bIns="0" rtlCol="0" anchor="t">
              <a:spAutoFit/>
            </a:bodyPr>
            <a:lstStyle/>
            <a:p>
              <a:pPr algn="l">
                <a:lnSpc>
                  <a:spcPts val="3120"/>
                </a:lnSpc>
              </a:pPr>
              <a:r>
                <a:rPr lang="en-US" sz="2400" b="1">
                  <a:solidFill>
                    <a:srgbClr val="03989E"/>
                  </a:solidFill>
                  <a:latin typeface="TT Chocolates Bold"/>
                  <a:ea typeface="TT Chocolates Bold"/>
                  <a:cs typeface="TT Chocolates Bold"/>
                  <a:sym typeface="TT Chocolates Bold"/>
                </a:rPr>
                <a:t>5.2.1.Conclusiones:</a:t>
              </a:r>
            </a:p>
          </p:txBody>
        </p:sp>
        <p:sp>
          <p:nvSpPr>
            <p:cNvPr id="12" name="AutoShape 12"/>
            <p:cNvSpPr/>
            <p:nvPr/>
          </p:nvSpPr>
          <p:spPr>
            <a:xfrm>
              <a:off x="0" y="1148743"/>
              <a:ext cx="8371311" cy="0"/>
            </a:xfrm>
            <a:prstGeom prst="line">
              <a:avLst/>
            </a:prstGeom>
            <a:ln w="25400" cap="flat">
              <a:solidFill>
                <a:srgbClr val="E6950A"/>
              </a:solidFill>
              <a:prstDash val="solid"/>
              <a:headEnd type="none" w="sm" len="sm"/>
              <a:tailEnd type="none" w="sm" len="sm"/>
            </a:ln>
          </p:spPr>
          <p:txBody>
            <a:bodyPr/>
            <a:lstStyle/>
            <a:p>
              <a:endParaRPr lang="es-MX"/>
            </a:p>
          </p:txBody>
        </p:sp>
      </p:grpSp>
      <p:sp>
        <p:nvSpPr>
          <p:cNvPr id="13" name="TextBox 13"/>
          <p:cNvSpPr txBox="1"/>
          <p:nvPr/>
        </p:nvSpPr>
        <p:spPr>
          <a:xfrm>
            <a:off x="1028700" y="2499021"/>
            <a:ext cx="7230888" cy="107696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El análisis de datos desglosados por estado y tipo de delito revela patrones específicos que pueden guiar la formulación de políticas dirigidas y eficaces.</a:t>
            </a:r>
          </a:p>
        </p:txBody>
      </p:sp>
      <p:sp>
        <p:nvSpPr>
          <p:cNvPr id="14" name="TextBox 14"/>
          <p:cNvSpPr txBox="1"/>
          <p:nvPr/>
        </p:nvSpPr>
        <p:spPr>
          <a:xfrm>
            <a:off x="1028700" y="4414594"/>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El seguimiento de las tendencias en la incidencia delictiva a lo largo del tiempo permite identificar picos de criminalidad y evaluar la efectividad de las políticas implementadas</a:t>
            </a:r>
          </a:p>
        </p:txBody>
      </p:sp>
      <p:sp>
        <p:nvSpPr>
          <p:cNvPr id="15" name="TextBox 15"/>
          <p:cNvSpPr txBox="1"/>
          <p:nvPr/>
        </p:nvSpPr>
        <p:spPr>
          <a:xfrm>
            <a:off x="1028700" y="6976246"/>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La utilización de modelos predictivos basados en datos históricos puede ayudar a anticipar focos de criminalidad y permitir a las autoridades movilizar recursos de manera más eficiente en áreas de alto riesgo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638677" y="-27276"/>
            <a:ext cx="8649323" cy="10341701"/>
            <a:chOff x="0" y="0"/>
            <a:chExt cx="8603361" cy="10286746"/>
          </a:xfrm>
        </p:grpSpPr>
        <p:sp>
          <p:nvSpPr>
            <p:cNvPr id="3" name="Freeform 3"/>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57985" r="-21309"/>
              </a:stretch>
            </a:blipFill>
          </p:spPr>
          <p:txBody>
            <a:bodyPr/>
            <a:lstStyle/>
            <a:p>
              <a:endParaRPr lang="es-MX"/>
            </a:p>
          </p:txBody>
        </p:sp>
      </p:grpSp>
      <p:sp>
        <p:nvSpPr>
          <p:cNvPr id="4" name="AutoShape 4"/>
          <p:cNvSpPr/>
          <p:nvPr/>
        </p:nvSpPr>
        <p:spPr>
          <a:xfrm>
            <a:off x="8709234" y="2520629"/>
            <a:ext cx="5277475"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rot="6126188">
            <a:off x="8457562" y="1360834"/>
            <a:ext cx="5277475" cy="0"/>
          </a:xfrm>
          <a:prstGeom prst="line">
            <a:avLst/>
          </a:prstGeom>
          <a:ln w="85725" cap="rnd">
            <a:solidFill>
              <a:srgbClr val="5CE1E6"/>
            </a:solidFill>
            <a:prstDash val="solid"/>
            <a:headEnd type="none" w="sm" len="sm"/>
            <a:tailEnd type="none" w="sm" len="sm"/>
          </a:ln>
        </p:spPr>
        <p:txBody>
          <a:bodyPr/>
          <a:lstStyle/>
          <a:p>
            <a:endParaRPr lang="es-MX"/>
          </a:p>
        </p:txBody>
      </p:sp>
      <p:sp>
        <p:nvSpPr>
          <p:cNvPr id="6" name="AutoShape 6"/>
          <p:cNvSpPr/>
          <p:nvPr/>
        </p:nvSpPr>
        <p:spPr>
          <a:xfrm rot="6126188">
            <a:off x="6847539" y="10952377"/>
            <a:ext cx="5277475" cy="0"/>
          </a:xfrm>
          <a:prstGeom prst="line">
            <a:avLst/>
          </a:prstGeom>
          <a:ln w="85725" cap="rnd">
            <a:solidFill>
              <a:srgbClr val="5CE1E6"/>
            </a:solidFill>
            <a:prstDash val="solid"/>
            <a:headEnd type="none" w="sm" len="sm"/>
            <a:tailEnd type="none" w="sm" len="sm"/>
          </a:ln>
        </p:spPr>
        <p:txBody>
          <a:bodyPr/>
          <a:lstStyle/>
          <a:p>
            <a:endParaRPr lang="es-MX"/>
          </a:p>
        </p:txBody>
      </p:sp>
      <p:grpSp>
        <p:nvGrpSpPr>
          <p:cNvPr id="7" name="Group 7"/>
          <p:cNvGrpSpPr/>
          <p:nvPr/>
        </p:nvGrpSpPr>
        <p:grpSpPr>
          <a:xfrm>
            <a:off x="10370773" y="789325"/>
            <a:ext cx="7530385" cy="9003825"/>
            <a:chOff x="0" y="0"/>
            <a:chExt cx="8603361" cy="10286746"/>
          </a:xfrm>
        </p:grpSpPr>
        <p:sp>
          <p:nvSpPr>
            <p:cNvPr id="8" name="Freeform 8"/>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alphaModFix amt="77000"/>
              </a:blip>
              <a:stretch>
                <a:fillRect l="-47981" r="-47981" b="-10312"/>
              </a:stretch>
            </a:blipFill>
          </p:spPr>
          <p:txBody>
            <a:bodyPr/>
            <a:lstStyle/>
            <a:p>
              <a:endParaRPr lang="es-MX"/>
            </a:p>
          </p:txBody>
        </p:sp>
      </p:grpSp>
      <p:sp>
        <p:nvSpPr>
          <p:cNvPr id="9" name="TextBox 9"/>
          <p:cNvSpPr txBox="1"/>
          <p:nvPr/>
        </p:nvSpPr>
        <p:spPr>
          <a:xfrm>
            <a:off x="11514399" y="4191074"/>
            <a:ext cx="6386759" cy="1847850"/>
          </a:xfrm>
          <a:prstGeom prst="rect">
            <a:avLst/>
          </a:prstGeom>
        </p:spPr>
        <p:txBody>
          <a:bodyPr lIns="0" tIns="0" rIns="0" bIns="0" rtlCol="0" anchor="t">
            <a:spAutoFit/>
          </a:bodyPr>
          <a:lstStyle/>
          <a:p>
            <a:pPr algn="l">
              <a:lnSpc>
                <a:spcPts val="7079"/>
              </a:lnSpc>
            </a:pPr>
            <a:r>
              <a:rPr lang="en-US" sz="5899">
                <a:solidFill>
                  <a:srgbClr val="FFFFFF"/>
                </a:solidFill>
                <a:latin typeface="Poppins"/>
                <a:ea typeface="Poppins"/>
                <a:cs typeface="Poppins"/>
                <a:sym typeface="Poppins"/>
              </a:rPr>
              <a:t>5. Interpretación y conclusiones</a:t>
            </a:r>
          </a:p>
        </p:txBody>
      </p:sp>
      <p:grpSp>
        <p:nvGrpSpPr>
          <p:cNvPr id="10" name="Group 10"/>
          <p:cNvGrpSpPr/>
          <p:nvPr/>
        </p:nvGrpSpPr>
        <p:grpSpPr>
          <a:xfrm>
            <a:off x="1028700" y="789325"/>
            <a:ext cx="6566470" cy="871082"/>
            <a:chOff x="0" y="0"/>
            <a:chExt cx="8755294" cy="1161443"/>
          </a:xfrm>
        </p:grpSpPr>
        <p:sp>
          <p:nvSpPr>
            <p:cNvPr id="11" name="TextBox 11"/>
            <p:cNvSpPr txBox="1"/>
            <p:nvPr/>
          </p:nvSpPr>
          <p:spPr>
            <a:xfrm>
              <a:off x="182157" y="-28575"/>
              <a:ext cx="8573136" cy="508635"/>
            </a:xfrm>
            <a:prstGeom prst="rect">
              <a:avLst/>
            </a:prstGeom>
          </p:spPr>
          <p:txBody>
            <a:bodyPr lIns="0" tIns="0" rIns="0" bIns="0" rtlCol="0" anchor="t">
              <a:spAutoFit/>
            </a:bodyPr>
            <a:lstStyle/>
            <a:p>
              <a:pPr algn="l">
                <a:lnSpc>
                  <a:spcPts val="3120"/>
                </a:lnSpc>
              </a:pPr>
              <a:r>
                <a:rPr lang="en-US" sz="2400" b="1">
                  <a:solidFill>
                    <a:srgbClr val="03989E"/>
                  </a:solidFill>
                  <a:latin typeface="TT Chocolates Bold"/>
                  <a:ea typeface="TT Chocolates Bold"/>
                  <a:cs typeface="TT Chocolates Bold"/>
                  <a:sym typeface="TT Chocolates Bold"/>
                </a:rPr>
                <a:t>Recomendaciones basadas en los resultados</a:t>
              </a:r>
            </a:p>
          </p:txBody>
        </p:sp>
        <p:sp>
          <p:nvSpPr>
            <p:cNvPr id="12" name="AutoShape 12"/>
            <p:cNvSpPr/>
            <p:nvPr/>
          </p:nvSpPr>
          <p:spPr>
            <a:xfrm>
              <a:off x="0" y="1148743"/>
              <a:ext cx="8371311" cy="0"/>
            </a:xfrm>
            <a:prstGeom prst="line">
              <a:avLst/>
            </a:prstGeom>
            <a:ln w="25400" cap="flat">
              <a:solidFill>
                <a:srgbClr val="E6950A"/>
              </a:solidFill>
              <a:prstDash val="solid"/>
              <a:headEnd type="none" w="sm" len="sm"/>
              <a:tailEnd type="none" w="sm" len="sm"/>
            </a:ln>
          </p:spPr>
          <p:txBody>
            <a:bodyPr/>
            <a:lstStyle/>
            <a:p>
              <a:endParaRPr lang="es-MX"/>
            </a:p>
          </p:txBody>
        </p:sp>
      </p:grpSp>
      <p:sp>
        <p:nvSpPr>
          <p:cNvPr id="13" name="TextBox 13"/>
          <p:cNvSpPr txBox="1"/>
          <p:nvPr/>
        </p:nvSpPr>
        <p:spPr>
          <a:xfrm>
            <a:off x="1028700" y="2318046"/>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Realizar un análisis detallado y segmentado por estado y tipo de delito para identificar áreas críticas y desarrollar intervenciones específicas que aborden las particularidades de cada región.</a:t>
            </a:r>
          </a:p>
        </p:txBody>
      </p:sp>
      <p:sp>
        <p:nvSpPr>
          <p:cNvPr id="14" name="TextBox 14"/>
          <p:cNvSpPr txBox="1"/>
          <p:nvPr/>
        </p:nvSpPr>
        <p:spPr>
          <a:xfrm>
            <a:off x="1028700" y="4414594"/>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Efectuar evaluaciones de impacto de las políticas y programas de seguridad a través del análisis de datos, identificando qué estrategias han sido más efectivas y cuáles requieren ajustes. </a:t>
            </a:r>
          </a:p>
        </p:txBody>
      </p:sp>
      <p:sp>
        <p:nvSpPr>
          <p:cNvPr id="15" name="TextBox 15"/>
          <p:cNvSpPr txBox="1"/>
          <p:nvPr/>
        </p:nvSpPr>
        <p:spPr>
          <a:xfrm>
            <a:off x="1028700" y="6779363"/>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Basar la formulación de políticas en evidencias derivadas del análisis de datos, garantizando que las decisiones se alineen con las necesidades reales y patrones delictivos identificados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638677" y="-27276"/>
            <a:ext cx="8649323" cy="10341701"/>
            <a:chOff x="0" y="0"/>
            <a:chExt cx="8603361" cy="10286746"/>
          </a:xfrm>
        </p:grpSpPr>
        <p:sp>
          <p:nvSpPr>
            <p:cNvPr id="3" name="Freeform 3"/>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57985" r="-21309"/>
              </a:stretch>
            </a:blipFill>
          </p:spPr>
          <p:txBody>
            <a:bodyPr/>
            <a:lstStyle/>
            <a:p>
              <a:endParaRPr lang="es-MX"/>
            </a:p>
          </p:txBody>
        </p:sp>
      </p:grpSp>
      <p:sp>
        <p:nvSpPr>
          <p:cNvPr id="4" name="AutoShape 4"/>
          <p:cNvSpPr/>
          <p:nvPr/>
        </p:nvSpPr>
        <p:spPr>
          <a:xfrm>
            <a:off x="8709234" y="2520629"/>
            <a:ext cx="5277475"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rot="6126188">
            <a:off x="8457562" y="1360834"/>
            <a:ext cx="5277475" cy="0"/>
          </a:xfrm>
          <a:prstGeom prst="line">
            <a:avLst/>
          </a:prstGeom>
          <a:ln w="85725" cap="rnd">
            <a:solidFill>
              <a:srgbClr val="5CE1E6"/>
            </a:solidFill>
            <a:prstDash val="solid"/>
            <a:headEnd type="none" w="sm" len="sm"/>
            <a:tailEnd type="none" w="sm" len="sm"/>
          </a:ln>
        </p:spPr>
        <p:txBody>
          <a:bodyPr/>
          <a:lstStyle/>
          <a:p>
            <a:endParaRPr lang="es-MX"/>
          </a:p>
        </p:txBody>
      </p:sp>
      <p:sp>
        <p:nvSpPr>
          <p:cNvPr id="6" name="AutoShape 6"/>
          <p:cNvSpPr/>
          <p:nvPr/>
        </p:nvSpPr>
        <p:spPr>
          <a:xfrm rot="6126188">
            <a:off x="6847539" y="10952377"/>
            <a:ext cx="5277475" cy="0"/>
          </a:xfrm>
          <a:prstGeom prst="line">
            <a:avLst/>
          </a:prstGeom>
          <a:ln w="85725" cap="rnd">
            <a:solidFill>
              <a:srgbClr val="5CE1E6"/>
            </a:solidFill>
            <a:prstDash val="solid"/>
            <a:headEnd type="none" w="sm" len="sm"/>
            <a:tailEnd type="none" w="sm" len="sm"/>
          </a:ln>
        </p:spPr>
        <p:txBody>
          <a:bodyPr/>
          <a:lstStyle/>
          <a:p>
            <a:endParaRPr lang="es-MX"/>
          </a:p>
        </p:txBody>
      </p:sp>
      <p:grpSp>
        <p:nvGrpSpPr>
          <p:cNvPr id="7" name="Group 7"/>
          <p:cNvGrpSpPr/>
          <p:nvPr/>
        </p:nvGrpSpPr>
        <p:grpSpPr>
          <a:xfrm>
            <a:off x="10370773" y="789325"/>
            <a:ext cx="7530385" cy="9003825"/>
            <a:chOff x="0" y="0"/>
            <a:chExt cx="8603361" cy="10286746"/>
          </a:xfrm>
        </p:grpSpPr>
        <p:sp>
          <p:nvSpPr>
            <p:cNvPr id="8" name="Freeform 8"/>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alphaModFix amt="77000"/>
              </a:blip>
              <a:stretch>
                <a:fillRect l="-47981" r="-47981" b="-10312"/>
              </a:stretch>
            </a:blipFill>
          </p:spPr>
          <p:txBody>
            <a:bodyPr/>
            <a:lstStyle/>
            <a:p>
              <a:endParaRPr lang="es-MX"/>
            </a:p>
          </p:txBody>
        </p:sp>
      </p:grpSp>
      <p:sp>
        <p:nvSpPr>
          <p:cNvPr id="9" name="TextBox 9"/>
          <p:cNvSpPr txBox="1"/>
          <p:nvPr/>
        </p:nvSpPr>
        <p:spPr>
          <a:xfrm>
            <a:off x="11514399" y="4191074"/>
            <a:ext cx="6386759" cy="1847850"/>
          </a:xfrm>
          <a:prstGeom prst="rect">
            <a:avLst/>
          </a:prstGeom>
        </p:spPr>
        <p:txBody>
          <a:bodyPr lIns="0" tIns="0" rIns="0" bIns="0" rtlCol="0" anchor="t">
            <a:spAutoFit/>
          </a:bodyPr>
          <a:lstStyle/>
          <a:p>
            <a:pPr algn="l">
              <a:lnSpc>
                <a:spcPts val="7079"/>
              </a:lnSpc>
            </a:pPr>
            <a:r>
              <a:rPr lang="en-US" sz="5899">
                <a:solidFill>
                  <a:srgbClr val="FFFFFF"/>
                </a:solidFill>
                <a:latin typeface="Poppins"/>
                <a:ea typeface="Poppins"/>
                <a:cs typeface="Poppins"/>
                <a:sym typeface="Poppins"/>
              </a:rPr>
              <a:t>5. Interpretación y conclusiones</a:t>
            </a:r>
          </a:p>
        </p:txBody>
      </p:sp>
      <p:grpSp>
        <p:nvGrpSpPr>
          <p:cNvPr id="10" name="Group 10"/>
          <p:cNvGrpSpPr/>
          <p:nvPr/>
        </p:nvGrpSpPr>
        <p:grpSpPr>
          <a:xfrm>
            <a:off x="1028700" y="594062"/>
            <a:ext cx="6566470" cy="1261607"/>
            <a:chOff x="0" y="0"/>
            <a:chExt cx="8755294" cy="1682143"/>
          </a:xfrm>
        </p:grpSpPr>
        <p:sp>
          <p:nvSpPr>
            <p:cNvPr id="11" name="TextBox 11"/>
            <p:cNvSpPr txBox="1"/>
            <p:nvPr/>
          </p:nvSpPr>
          <p:spPr>
            <a:xfrm>
              <a:off x="182157" y="-28575"/>
              <a:ext cx="8573136" cy="1029335"/>
            </a:xfrm>
            <a:prstGeom prst="rect">
              <a:avLst/>
            </a:prstGeom>
          </p:spPr>
          <p:txBody>
            <a:bodyPr lIns="0" tIns="0" rIns="0" bIns="0" rtlCol="0" anchor="t">
              <a:spAutoFit/>
            </a:bodyPr>
            <a:lstStyle/>
            <a:p>
              <a:pPr algn="l">
                <a:lnSpc>
                  <a:spcPts val="3120"/>
                </a:lnSpc>
              </a:pPr>
              <a:r>
                <a:rPr lang="en-US" sz="2400" b="1">
                  <a:solidFill>
                    <a:srgbClr val="03989E"/>
                  </a:solidFill>
                  <a:latin typeface="TT Chocolates Bold"/>
                  <a:ea typeface="TT Chocolates Bold"/>
                  <a:cs typeface="TT Chocolates Bold"/>
                  <a:sym typeface="TT Chocolates Bold"/>
                </a:rPr>
                <a:t>Posibles limitaciones del análisis y sugerencias para trabajos futuros</a:t>
              </a:r>
            </a:p>
          </p:txBody>
        </p:sp>
        <p:sp>
          <p:nvSpPr>
            <p:cNvPr id="12" name="AutoShape 12"/>
            <p:cNvSpPr/>
            <p:nvPr/>
          </p:nvSpPr>
          <p:spPr>
            <a:xfrm>
              <a:off x="0" y="1669443"/>
              <a:ext cx="8371311" cy="0"/>
            </a:xfrm>
            <a:prstGeom prst="line">
              <a:avLst/>
            </a:prstGeom>
            <a:ln w="25400" cap="flat">
              <a:solidFill>
                <a:srgbClr val="E6950A"/>
              </a:solidFill>
              <a:prstDash val="solid"/>
              <a:headEnd type="none" w="sm" len="sm"/>
              <a:tailEnd type="none" w="sm" len="sm"/>
            </a:ln>
          </p:spPr>
          <p:txBody>
            <a:bodyPr/>
            <a:lstStyle/>
            <a:p>
              <a:endParaRPr lang="es-MX"/>
            </a:p>
          </p:txBody>
        </p:sp>
      </p:grpSp>
      <p:sp>
        <p:nvSpPr>
          <p:cNvPr id="13" name="TextBox 13"/>
          <p:cNvSpPr txBox="1"/>
          <p:nvPr/>
        </p:nvSpPr>
        <p:spPr>
          <a:xfrm>
            <a:off x="1028700" y="2170383"/>
            <a:ext cx="7230888" cy="252476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La calidad y disponibilidad de datos pueden ser inconsistentes, lo que limita la precisión del análisis. </a:t>
            </a:r>
          </a:p>
          <a:p>
            <a:pPr algn="l">
              <a:lnSpc>
                <a:spcPts val="2860"/>
              </a:lnSpc>
            </a:pPr>
            <a:endParaRPr lang="en-US" sz="2200">
              <a:solidFill>
                <a:srgbClr val="FFFFFF"/>
              </a:solidFill>
              <a:latin typeface="Clear Sans"/>
              <a:ea typeface="Clear Sans"/>
              <a:cs typeface="Clear Sans"/>
              <a:sym typeface="Clear Sans"/>
            </a:endParaRPr>
          </a:p>
          <a:p>
            <a:pPr algn="l">
              <a:lnSpc>
                <a:spcPts val="2860"/>
              </a:lnSpc>
            </a:pPr>
            <a:r>
              <a:rPr lang="en-US" sz="2200">
                <a:solidFill>
                  <a:srgbClr val="FFFFFF"/>
                </a:solidFill>
                <a:latin typeface="Clear Sans"/>
                <a:ea typeface="Clear Sans"/>
                <a:cs typeface="Clear Sans"/>
                <a:sym typeface="Clear Sans"/>
              </a:rPr>
              <a:t>Los datos pueden tener categorías faltantes que ayuden a detallar los reportes, donde detallando estas, ayudará a tener estadísticas más amplias, que aporten a la lectura de la información.</a:t>
            </a:r>
          </a:p>
        </p:txBody>
      </p:sp>
      <p:sp>
        <p:nvSpPr>
          <p:cNvPr id="14" name="TextBox 14"/>
          <p:cNvSpPr txBox="1"/>
          <p:nvPr/>
        </p:nvSpPr>
        <p:spPr>
          <a:xfrm>
            <a:off x="1028700" y="5124524"/>
            <a:ext cx="7230888" cy="21628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Las diferencias en la clasificación y registro de delitos entre estados pueden dificultar comparaciones precisas y la interpretación de datos, además, la subestimación de delitos denunciados puede llevar a una percepción errónea de la incidencia delictiva, afectando la validez de los resultados</a:t>
            </a:r>
          </a:p>
        </p:txBody>
      </p:sp>
      <p:sp>
        <p:nvSpPr>
          <p:cNvPr id="15" name="TextBox 15"/>
          <p:cNvSpPr txBox="1"/>
          <p:nvPr/>
        </p:nvSpPr>
        <p:spPr>
          <a:xfrm>
            <a:off x="1028700" y="7715959"/>
            <a:ext cx="7230888" cy="1800860"/>
          </a:xfrm>
          <a:prstGeom prst="rect">
            <a:avLst/>
          </a:prstGeom>
        </p:spPr>
        <p:txBody>
          <a:bodyPr lIns="0" tIns="0" rIns="0" bIns="0" rtlCol="0" anchor="t">
            <a:spAutoFit/>
          </a:bodyPr>
          <a:lstStyle/>
          <a:p>
            <a:pPr algn="l">
              <a:lnSpc>
                <a:spcPts val="2860"/>
              </a:lnSpc>
            </a:pPr>
            <a:r>
              <a:rPr lang="en-US" sz="2200" b="1">
                <a:solidFill>
                  <a:srgbClr val="FFFFFF"/>
                </a:solidFill>
                <a:latin typeface="Clear Sans Bold"/>
                <a:ea typeface="Clear Sans Bold"/>
                <a:cs typeface="Clear Sans Bold"/>
                <a:sym typeface="Clear Sans Bold"/>
              </a:rPr>
              <a:t>Se propone desarrollar un sistema estandarizado de recopilación y reporte de datos sobre criminalidad que facilite la comparación entre estados y asegure la calidad de la información así como combinar análisis cuantitativos con enfoques cualitativos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s-MX"/>
          </a:p>
        </p:txBody>
      </p:sp>
      <p:grpSp>
        <p:nvGrpSpPr>
          <p:cNvPr id="3" name="Group 3"/>
          <p:cNvGrpSpPr/>
          <p:nvPr/>
        </p:nvGrpSpPr>
        <p:grpSpPr>
          <a:xfrm>
            <a:off x="1028700" y="6573686"/>
            <a:ext cx="9917478" cy="2330413"/>
            <a:chOff x="0" y="0"/>
            <a:chExt cx="13223305" cy="3107218"/>
          </a:xfrm>
        </p:grpSpPr>
        <p:sp>
          <p:nvSpPr>
            <p:cNvPr id="4" name="TextBox 4"/>
            <p:cNvSpPr txBox="1"/>
            <p:nvPr/>
          </p:nvSpPr>
          <p:spPr>
            <a:xfrm>
              <a:off x="0" y="-19050"/>
              <a:ext cx="13223305" cy="2457450"/>
            </a:xfrm>
            <a:prstGeom prst="rect">
              <a:avLst/>
            </a:prstGeom>
          </p:spPr>
          <p:txBody>
            <a:bodyPr lIns="0" tIns="0" rIns="0" bIns="0" rtlCol="0" anchor="t">
              <a:spAutoFit/>
            </a:bodyPr>
            <a:lstStyle/>
            <a:p>
              <a:pPr algn="l">
                <a:lnSpc>
                  <a:spcPts val="14400"/>
                </a:lnSpc>
              </a:pPr>
              <a:r>
                <a:rPr lang="en-US" sz="12000" b="1">
                  <a:solidFill>
                    <a:srgbClr val="E6950A"/>
                  </a:solidFill>
                  <a:latin typeface="TT Chocolates Ultra-Bold"/>
                  <a:ea typeface="TT Chocolates Ultra-Bold"/>
                  <a:cs typeface="TT Chocolates Ultra-Bold"/>
                  <a:sym typeface="TT Chocolates Ultra-Bold"/>
                </a:rPr>
                <a:t>¡Gracias!</a:t>
              </a:r>
            </a:p>
          </p:txBody>
        </p:sp>
        <p:sp>
          <p:nvSpPr>
            <p:cNvPr id="5" name="TextBox 5"/>
            <p:cNvSpPr txBox="1"/>
            <p:nvPr/>
          </p:nvSpPr>
          <p:spPr>
            <a:xfrm>
              <a:off x="0" y="2553709"/>
              <a:ext cx="13223305" cy="531918"/>
            </a:xfrm>
            <a:prstGeom prst="rect">
              <a:avLst/>
            </a:prstGeom>
          </p:spPr>
          <p:txBody>
            <a:bodyPr lIns="0" tIns="0" rIns="0" bIns="0" rtlCol="0" anchor="t">
              <a:spAutoFit/>
            </a:bodyPr>
            <a:lstStyle/>
            <a:p>
              <a:pPr algn="l">
                <a:lnSpc>
                  <a:spcPts val="3282"/>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302249" cy="10287000"/>
            <a:chOff x="0" y="0"/>
            <a:chExt cx="2808415" cy="3479800"/>
          </a:xfrm>
        </p:grpSpPr>
        <p:sp>
          <p:nvSpPr>
            <p:cNvPr id="3" name="Freeform 3"/>
            <p:cNvSpPr/>
            <p:nvPr/>
          </p:nvSpPr>
          <p:spPr>
            <a:xfrm>
              <a:off x="0" y="0"/>
              <a:ext cx="2808415" cy="3479800"/>
            </a:xfrm>
            <a:custGeom>
              <a:avLst/>
              <a:gdLst/>
              <a:ahLst/>
              <a:cxnLst/>
              <a:rect l="l" t="t" r="r" b="b"/>
              <a:pathLst>
                <a:path w="2808415" h="3479800">
                  <a:moveTo>
                    <a:pt x="0" y="0"/>
                  </a:moveTo>
                  <a:lnTo>
                    <a:pt x="2808415" y="0"/>
                  </a:lnTo>
                  <a:lnTo>
                    <a:pt x="2808415" y="3479800"/>
                  </a:lnTo>
                  <a:lnTo>
                    <a:pt x="0" y="3479800"/>
                  </a:lnTo>
                  <a:close/>
                </a:path>
              </a:pathLst>
            </a:custGeom>
            <a:solidFill>
              <a:srgbClr val="000000">
                <a:alpha val="62745"/>
              </a:srgbClr>
            </a:solidFill>
          </p:spPr>
          <p:txBody>
            <a:bodyPr/>
            <a:lstStyle/>
            <a:p>
              <a:endParaRPr lang="es-MX"/>
            </a:p>
          </p:txBody>
        </p:sp>
      </p:grpSp>
      <p:grpSp>
        <p:nvGrpSpPr>
          <p:cNvPr id="4" name="Group 4"/>
          <p:cNvGrpSpPr/>
          <p:nvPr/>
        </p:nvGrpSpPr>
        <p:grpSpPr>
          <a:xfrm>
            <a:off x="4797" y="0"/>
            <a:ext cx="8302249" cy="10287000"/>
            <a:chOff x="0" y="0"/>
            <a:chExt cx="11069666" cy="13716000"/>
          </a:xfrm>
        </p:grpSpPr>
        <p:pic>
          <p:nvPicPr>
            <p:cNvPr id="5" name="Picture 5"/>
            <p:cNvPicPr>
              <a:picLocks noChangeAspect="1"/>
            </p:cNvPicPr>
            <p:nvPr/>
          </p:nvPicPr>
          <p:blipFill>
            <a:blip r:embed="rId2">
              <a:alphaModFix amt="62000"/>
            </a:blip>
            <a:srcRect l="28921" r="17611"/>
            <a:stretch>
              <a:fillRect/>
            </a:stretch>
          </p:blipFill>
          <p:spPr>
            <a:xfrm>
              <a:off x="0" y="0"/>
              <a:ext cx="11069666" cy="13716000"/>
            </a:xfrm>
            <a:prstGeom prst="rect">
              <a:avLst/>
            </a:prstGeom>
          </p:spPr>
        </p:pic>
      </p:grpSp>
      <p:sp>
        <p:nvSpPr>
          <p:cNvPr id="6" name="AutoShape 6"/>
          <p:cNvSpPr/>
          <p:nvPr/>
        </p:nvSpPr>
        <p:spPr>
          <a:xfrm>
            <a:off x="547147" y="485476"/>
            <a:ext cx="7217548" cy="9316048"/>
          </a:xfrm>
          <a:prstGeom prst="rect">
            <a:avLst/>
          </a:prstGeom>
          <a:solidFill>
            <a:srgbClr val="000000">
              <a:alpha val="76863"/>
            </a:srgbClr>
          </a:solidFill>
        </p:spPr>
        <p:txBody>
          <a:bodyPr/>
          <a:lstStyle/>
          <a:p>
            <a:endParaRPr lang="es-MX"/>
          </a:p>
        </p:txBody>
      </p:sp>
      <p:sp>
        <p:nvSpPr>
          <p:cNvPr id="7" name="TextBox 7"/>
          <p:cNvSpPr txBox="1"/>
          <p:nvPr/>
        </p:nvSpPr>
        <p:spPr>
          <a:xfrm>
            <a:off x="1224576" y="3633219"/>
            <a:ext cx="5862692" cy="4295775"/>
          </a:xfrm>
          <a:prstGeom prst="rect">
            <a:avLst/>
          </a:prstGeom>
        </p:spPr>
        <p:txBody>
          <a:bodyPr lIns="0" tIns="0" rIns="0" bIns="0" rtlCol="0" anchor="t">
            <a:spAutoFit/>
          </a:bodyPr>
          <a:lstStyle/>
          <a:p>
            <a:pPr algn="ctr">
              <a:lnSpc>
                <a:spcPts val="6720"/>
              </a:lnSpc>
            </a:pPr>
            <a:r>
              <a:rPr lang="en-US" sz="5600">
                <a:solidFill>
                  <a:srgbClr val="FFFFFF"/>
                </a:solidFill>
                <a:latin typeface="Poppins"/>
                <a:ea typeface="Poppins"/>
                <a:cs typeface="Poppins"/>
                <a:sym typeface="Poppins"/>
              </a:rPr>
              <a:t>1. Selección y Justificación de la Base de Datos</a:t>
            </a:r>
          </a:p>
          <a:p>
            <a:pPr algn="ctr">
              <a:lnSpc>
                <a:spcPts val="6720"/>
              </a:lnSpc>
            </a:pPr>
            <a:endParaRPr lang="en-US" sz="5600">
              <a:solidFill>
                <a:srgbClr val="FFFFFF"/>
              </a:solidFill>
              <a:latin typeface="Poppins"/>
              <a:ea typeface="Poppins"/>
              <a:cs typeface="Poppins"/>
              <a:sym typeface="Poppins"/>
            </a:endParaRPr>
          </a:p>
        </p:txBody>
      </p:sp>
      <p:sp>
        <p:nvSpPr>
          <p:cNvPr id="8" name="TextBox 8"/>
          <p:cNvSpPr txBox="1"/>
          <p:nvPr/>
        </p:nvSpPr>
        <p:spPr>
          <a:xfrm>
            <a:off x="9700023" y="1392319"/>
            <a:ext cx="7559277" cy="3333115"/>
          </a:xfrm>
          <a:prstGeom prst="rect">
            <a:avLst/>
          </a:prstGeom>
        </p:spPr>
        <p:txBody>
          <a:bodyPr lIns="0" tIns="0" rIns="0" bIns="0" rtlCol="0" anchor="t">
            <a:spAutoFit/>
          </a:bodyPr>
          <a:lstStyle/>
          <a:p>
            <a:pPr algn="l">
              <a:lnSpc>
                <a:spcPts val="2990"/>
              </a:lnSpc>
            </a:pPr>
            <a:r>
              <a:rPr lang="en-US" sz="2300">
                <a:solidFill>
                  <a:srgbClr val="545454"/>
                </a:solidFill>
                <a:latin typeface="Clear Sans"/>
                <a:ea typeface="Clear Sans"/>
                <a:cs typeface="Clear Sans"/>
                <a:sym typeface="Clear Sans"/>
              </a:rPr>
              <a:t>Con el objetivo de conocer con mayor detalle los tipos de delitos cometidos en todas las entidades del país, se seleccionó una base de datos proporcionada por el Secretariado Ejecutivo del Sistema Nacional de Seguridad Pública que brinda una clasificación de delitos cometidos por estado desde el año 2015 al 2024 desagregado por meses, así mismo, nos aporta datos sobre los bienes jurídicos afectados en cada delito.</a:t>
            </a:r>
          </a:p>
          <a:p>
            <a:pPr algn="l">
              <a:lnSpc>
                <a:spcPts val="2990"/>
              </a:lnSpc>
            </a:pPr>
            <a:endParaRPr lang="en-US" sz="2300">
              <a:solidFill>
                <a:srgbClr val="545454"/>
              </a:solidFill>
              <a:latin typeface="Clear Sans"/>
              <a:ea typeface="Clear Sans"/>
              <a:cs typeface="Clear Sans"/>
              <a:sym typeface="Clear Sans"/>
            </a:endParaRPr>
          </a:p>
        </p:txBody>
      </p:sp>
      <p:sp>
        <p:nvSpPr>
          <p:cNvPr id="9" name="TextBox 9"/>
          <p:cNvSpPr txBox="1"/>
          <p:nvPr/>
        </p:nvSpPr>
        <p:spPr>
          <a:xfrm>
            <a:off x="9700023" y="5790631"/>
            <a:ext cx="7559277" cy="3704590"/>
          </a:xfrm>
          <a:prstGeom prst="rect">
            <a:avLst/>
          </a:prstGeom>
        </p:spPr>
        <p:txBody>
          <a:bodyPr lIns="0" tIns="0" rIns="0" bIns="0" rtlCol="0" anchor="t">
            <a:spAutoFit/>
          </a:bodyPr>
          <a:lstStyle/>
          <a:p>
            <a:pPr algn="l">
              <a:lnSpc>
                <a:spcPts val="2990"/>
              </a:lnSpc>
            </a:pPr>
            <a:r>
              <a:rPr lang="en-US" sz="2300">
                <a:solidFill>
                  <a:srgbClr val="545454"/>
                </a:solidFill>
                <a:latin typeface="Clear Sans"/>
                <a:ea typeface="Clear Sans"/>
                <a:cs typeface="Clear Sans"/>
                <a:sym typeface="Clear Sans"/>
              </a:rPr>
              <a:t>Se pretende desarrollar un análisis exploratorio para resolver interrogantes como cuál es el estado con mayor incidencia delictiva o conocer cuál es el tipo de delito más frecuente en cada entidad, esto con la finalidad de tener más conocimientos respecto a los índices de criminalidad en el país, pues al dividirse por estados y tipo de delito, será posible saber las afectaciones particulares de cada uno.</a:t>
            </a:r>
          </a:p>
          <a:p>
            <a:pPr algn="l">
              <a:lnSpc>
                <a:spcPts val="2990"/>
              </a:lnSpc>
            </a:pPr>
            <a:r>
              <a:rPr lang="en-US" sz="2300">
                <a:solidFill>
                  <a:srgbClr val="545454"/>
                </a:solidFill>
                <a:latin typeface="Clear Sans"/>
                <a:ea typeface="Clear Sans"/>
                <a:cs typeface="Clear Sans"/>
                <a:sym typeface="Clear Sans"/>
              </a:rPr>
              <a:t> </a:t>
            </a:r>
          </a:p>
          <a:p>
            <a:pPr algn="l">
              <a:lnSpc>
                <a:spcPts val="2990"/>
              </a:lnSpc>
            </a:pPr>
            <a:endParaRPr lang="en-US" sz="2300">
              <a:solidFill>
                <a:srgbClr val="545454"/>
              </a:solidFill>
              <a:latin typeface="Clear Sans"/>
              <a:ea typeface="Clear Sans"/>
              <a:cs typeface="Clear Sans"/>
              <a:sym typeface="Clear Sans"/>
            </a:endParaRPr>
          </a:p>
        </p:txBody>
      </p:sp>
      <p:sp>
        <p:nvSpPr>
          <p:cNvPr id="10" name="AutoShape 10"/>
          <p:cNvSpPr/>
          <p:nvPr/>
        </p:nvSpPr>
        <p:spPr>
          <a:xfrm rot="-5400000">
            <a:off x="-757152" y="1721875"/>
            <a:ext cx="2522873" cy="0"/>
          </a:xfrm>
          <a:prstGeom prst="line">
            <a:avLst/>
          </a:prstGeom>
          <a:ln w="85725" cap="rnd">
            <a:solidFill>
              <a:srgbClr val="E6950A"/>
            </a:solidFill>
            <a:prstDash val="solid"/>
            <a:headEnd type="none" w="sm" len="sm"/>
            <a:tailEnd type="none" w="sm" len="sm"/>
          </a:ln>
        </p:spPr>
        <p:txBody>
          <a:bodyPr/>
          <a:lstStyle/>
          <a:p>
            <a:endParaRPr lang="es-MX"/>
          </a:p>
        </p:txBody>
      </p:sp>
      <p:sp>
        <p:nvSpPr>
          <p:cNvPr id="11" name="AutoShape 11"/>
          <p:cNvSpPr/>
          <p:nvPr/>
        </p:nvSpPr>
        <p:spPr>
          <a:xfrm rot="5400000">
            <a:off x="6541325" y="8436537"/>
            <a:ext cx="2522873" cy="0"/>
          </a:xfrm>
          <a:prstGeom prst="line">
            <a:avLst/>
          </a:prstGeom>
          <a:ln w="85725" cap="rnd">
            <a:solidFill>
              <a:srgbClr val="E6950A"/>
            </a:solidFill>
            <a:prstDash val="solid"/>
            <a:headEnd type="none" w="sm" len="sm"/>
            <a:tailEnd type="none" w="sm" len="sm"/>
          </a:ln>
        </p:spPr>
        <p:txBody>
          <a:bodyPr/>
          <a:lstStyle/>
          <a:p>
            <a:endParaRPr lang="es-MX"/>
          </a:p>
        </p:txBody>
      </p:sp>
      <p:sp>
        <p:nvSpPr>
          <p:cNvPr id="12" name="AutoShape 12"/>
          <p:cNvSpPr/>
          <p:nvPr/>
        </p:nvSpPr>
        <p:spPr>
          <a:xfrm>
            <a:off x="461422" y="442613"/>
            <a:ext cx="3694499"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13" name="AutoShape 13"/>
          <p:cNvSpPr/>
          <p:nvPr/>
        </p:nvSpPr>
        <p:spPr>
          <a:xfrm>
            <a:off x="4151125" y="9715799"/>
            <a:ext cx="3694499" cy="0"/>
          </a:xfrm>
          <a:prstGeom prst="line">
            <a:avLst/>
          </a:prstGeom>
          <a:ln w="85725" cap="rnd">
            <a:solidFill>
              <a:srgbClr val="E6950A"/>
            </a:solidFill>
            <a:prstDash val="solid"/>
            <a:headEnd type="none" w="sm" len="sm"/>
            <a:tailEnd type="none" w="sm" len="sm"/>
          </a:ln>
        </p:spPr>
        <p:txBody>
          <a:bodyPr/>
          <a:lstStyle/>
          <a:p>
            <a:endParaRPr lang="es-MX"/>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8424681"/>
            <a:ext cx="6278483" cy="0"/>
          </a:xfrm>
          <a:prstGeom prst="line">
            <a:avLst/>
          </a:prstGeom>
          <a:ln w="19050" cap="flat">
            <a:solidFill>
              <a:srgbClr val="5CE1E6"/>
            </a:solidFill>
            <a:prstDash val="solid"/>
            <a:headEnd type="none" w="sm" len="sm"/>
            <a:tailEnd type="none" w="sm" len="sm"/>
          </a:ln>
        </p:spPr>
        <p:txBody>
          <a:bodyPr/>
          <a:lstStyle/>
          <a:p>
            <a:endParaRPr lang="es-MX"/>
          </a:p>
        </p:txBody>
      </p:sp>
      <p:grpSp>
        <p:nvGrpSpPr>
          <p:cNvPr id="3" name="Group 3"/>
          <p:cNvGrpSpPr/>
          <p:nvPr/>
        </p:nvGrpSpPr>
        <p:grpSpPr>
          <a:xfrm rot="-10800000">
            <a:off x="0" y="51887"/>
            <a:ext cx="8649323" cy="10341701"/>
            <a:chOff x="0" y="0"/>
            <a:chExt cx="8603361" cy="10286746"/>
          </a:xfrm>
        </p:grpSpPr>
        <p:sp>
          <p:nvSpPr>
            <p:cNvPr id="4" name="Freeform 4"/>
            <p:cNvSpPr/>
            <p:nvPr/>
          </p:nvSpPr>
          <p:spPr>
            <a:xfrm flipV="1">
              <a:off x="-2794" y="-127"/>
              <a:ext cx="8606155" cy="10286873"/>
            </a:xfrm>
            <a:custGeom>
              <a:avLst/>
              <a:gdLst/>
              <a:ahLst/>
              <a:cxnLst/>
              <a:rect l="l" t="t" r="r" b="b"/>
              <a:pathLst>
                <a:path w="8606155" h="10286873">
                  <a:moveTo>
                    <a:pt x="8606155" y="35433"/>
                  </a:moveTo>
                  <a:cubicBezTo>
                    <a:pt x="8606155" y="2286"/>
                    <a:pt x="8595487" y="0"/>
                    <a:pt x="8567674" y="0"/>
                  </a:cubicBezTo>
                  <a:cubicBezTo>
                    <a:pt x="5713095" y="635"/>
                    <a:pt x="2858643" y="635"/>
                    <a:pt x="4064" y="635"/>
                  </a:cubicBezTo>
                  <a:cubicBezTo>
                    <a:pt x="0" y="14477"/>
                    <a:pt x="6350" y="27051"/>
                    <a:pt x="9271" y="39877"/>
                  </a:cubicBezTo>
                  <a:cubicBezTo>
                    <a:pt x="134747" y="601472"/>
                    <a:pt x="260350" y="1162939"/>
                    <a:pt x="386207" y="1724406"/>
                  </a:cubicBezTo>
                  <a:cubicBezTo>
                    <a:pt x="565658" y="2524887"/>
                    <a:pt x="745490" y="3325240"/>
                    <a:pt x="924814" y="4125722"/>
                  </a:cubicBezTo>
                  <a:cubicBezTo>
                    <a:pt x="1146302" y="5114290"/>
                    <a:pt x="1367282" y="6102858"/>
                    <a:pt x="1588643" y="7091299"/>
                  </a:cubicBezTo>
                  <a:cubicBezTo>
                    <a:pt x="1813560" y="8095488"/>
                    <a:pt x="2038604" y="9099550"/>
                    <a:pt x="2264156" y="10103612"/>
                  </a:cubicBezTo>
                  <a:cubicBezTo>
                    <a:pt x="2277872" y="10164699"/>
                    <a:pt x="2286635" y="10227183"/>
                    <a:pt x="2308860" y="10286238"/>
                  </a:cubicBezTo>
                  <a:cubicBezTo>
                    <a:pt x="4395216" y="10286238"/>
                    <a:pt x="6481572" y="10286238"/>
                    <a:pt x="8567928" y="10286873"/>
                  </a:cubicBezTo>
                  <a:cubicBezTo>
                    <a:pt x="8596249" y="10286873"/>
                    <a:pt x="8605901" y="10283444"/>
                    <a:pt x="8605901" y="10251059"/>
                  </a:cubicBezTo>
                  <a:cubicBezTo>
                    <a:pt x="8605139" y="6845808"/>
                    <a:pt x="8605139" y="3440557"/>
                    <a:pt x="8606155" y="35433"/>
                  </a:cubicBezTo>
                  <a:close/>
                </a:path>
              </a:pathLst>
            </a:custGeom>
            <a:blipFill>
              <a:blip r:embed="rId2"/>
              <a:stretch>
                <a:fillRect l="-39731" r="-39731"/>
              </a:stretch>
            </a:blipFill>
          </p:spPr>
          <p:txBody>
            <a:bodyPr/>
            <a:lstStyle/>
            <a:p>
              <a:endParaRPr lang="es-MX"/>
            </a:p>
          </p:txBody>
        </p:sp>
      </p:grpSp>
      <p:grpSp>
        <p:nvGrpSpPr>
          <p:cNvPr id="5" name="Group 5"/>
          <p:cNvGrpSpPr/>
          <p:nvPr/>
        </p:nvGrpSpPr>
        <p:grpSpPr>
          <a:xfrm rot="-10800000">
            <a:off x="559469" y="611973"/>
            <a:ext cx="7530385" cy="9003825"/>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alphaModFix amt="77000"/>
              </a:blip>
              <a:stretch>
                <a:fillRect l="-47981" r="-47981" b="-10312"/>
              </a:stretch>
            </a:blipFill>
          </p:spPr>
          <p:txBody>
            <a:bodyPr/>
            <a:lstStyle/>
            <a:p>
              <a:endParaRPr lang="es-MX"/>
            </a:p>
          </p:txBody>
        </p:sp>
      </p:grpSp>
      <p:sp>
        <p:nvSpPr>
          <p:cNvPr id="7" name="AutoShape 7"/>
          <p:cNvSpPr/>
          <p:nvPr/>
        </p:nvSpPr>
        <p:spPr>
          <a:xfrm flipV="1">
            <a:off x="6386759" y="5222738"/>
            <a:ext cx="1106539" cy="5160166"/>
          </a:xfrm>
          <a:prstGeom prst="line">
            <a:avLst/>
          </a:prstGeom>
          <a:ln w="85725" cap="rnd">
            <a:solidFill>
              <a:srgbClr val="E6950A"/>
            </a:solidFill>
            <a:prstDash val="solid"/>
            <a:headEnd type="none" w="sm" len="sm"/>
            <a:tailEnd type="none" w="sm" len="sm"/>
          </a:ln>
        </p:spPr>
        <p:txBody>
          <a:bodyPr/>
          <a:lstStyle/>
          <a:p>
            <a:endParaRPr lang="es-MX"/>
          </a:p>
        </p:txBody>
      </p:sp>
      <p:sp>
        <p:nvSpPr>
          <p:cNvPr id="8" name="AutoShape 8"/>
          <p:cNvSpPr/>
          <p:nvPr/>
        </p:nvSpPr>
        <p:spPr>
          <a:xfrm flipV="1">
            <a:off x="6638431" y="6382533"/>
            <a:ext cx="1106539" cy="5160166"/>
          </a:xfrm>
          <a:prstGeom prst="line">
            <a:avLst/>
          </a:prstGeom>
          <a:ln w="85725" cap="rnd">
            <a:solidFill>
              <a:srgbClr val="5CE1E6"/>
            </a:solidFill>
            <a:prstDash val="solid"/>
            <a:headEnd type="none" w="sm" len="sm"/>
            <a:tailEnd type="none" w="sm" len="sm"/>
          </a:ln>
        </p:spPr>
        <p:txBody>
          <a:bodyPr/>
          <a:lstStyle/>
          <a:p>
            <a:endParaRPr lang="es-MX"/>
          </a:p>
        </p:txBody>
      </p:sp>
      <p:sp>
        <p:nvSpPr>
          <p:cNvPr id="9" name="AutoShape 9"/>
          <p:cNvSpPr/>
          <p:nvPr/>
        </p:nvSpPr>
        <p:spPr>
          <a:xfrm flipV="1">
            <a:off x="8248453" y="-3209011"/>
            <a:ext cx="1106539" cy="5160166"/>
          </a:xfrm>
          <a:prstGeom prst="line">
            <a:avLst/>
          </a:prstGeom>
          <a:ln w="85725" cap="rnd">
            <a:solidFill>
              <a:srgbClr val="5CE1E6"/>
            </a:solidFill>
            <a:prstDash val="solid"/>
            <a:headEnd type="none" w="sm" len="sm"/>
            <a:tailEnd type="none" w="sm" len="sm"/>
          </a:ln>
        </p:spPr>
        <p:txBody>
          <a:bodyPr/>
          <a:lstStyle/>
          <a:p>
            <a:endParaRPr lang="es-MX"/>
          </a:p>
        </p:txBody>
      </p:sp>
      <p:sp>
        <p:nvSpPr>
          <p:cNvPr id="10" name="TextBox 10"/>
          <p:cNvSpPr txBox="1"/>
          <p:nvPr/>
        </p:nvSpPr>
        <p:spPr>
          <a:xfrm>
            <a:off x="1153985" y="3532573"/>
            <a:ext cx="5484446" cy="2743200"/>
          </a:xfrm>
          <a:prstGeom prst="rect">
            <a:avLst/>
          </a:prstGeom>
        </p:spPr>
        <p:txBody>
          <a:bodyPr lIns="0" tIns="0" rIns="0" bIns="0" rtlCol="0" anchor="t">
            <a:spAutoFit/>
          </a:bodyPr>
          <a:lstStyle/>
          <a:p>
            <a:pPr algn="l">
              <a:lnSpc>
                <a:spcPts val="7079"/>
              </a:lnSpc>
            </a:pPr>
            <a:r>
              <a:rPr lang="en-US" sz="5899">
                <a:solidFill>
                  <a:srgbClr val="FFFFFF"/>
                </a:solidFill>
                <a:latin typeface="Poppins"/>
                <a:ea typeface="Poppins"/>
                <a:cs typeface="Poppins"/>
                <a:sym typeface="Poppins"/>
              </a:rPr>
              <a:t>2. Preparación y Limpieza de los Datos</a:t>
            </a:r>
          </a:p>
        </p:txBody>
      </p:sp>
      <p:grpSp>
        <p:nvGrpSpPr>
          <p:cNvPr id="11" name="Group 11"/>
          <p:cNvGrpSpPr/>
          <p:nvPr/>
        </p:nvGrpSpPr>
        <p:grpSpPr>
          <a:xfrm>
            <a:off x="8649323" y="3140990"/>
            <a:ext cx="8609977" cy="3662119"/>
            <a:chOff x="0" y="0"/>
            <a:chExt cx="11479969" cy="4882826"/>
          </a:xfrm>
        </p:grpSpPr>
        <p:sp>
          <p:nvSpPr>
            <p:cNvPr id="12" name="TextBox 12"/>
            <p:cNvSpPr txBox="1"/>
            <p:nvPr/>
          </p:nvSpPr>
          <p:spPr>
            <a:xfrm>
              <a:off x="0" y="-28575"/>
              <a:ext cx="10820400" cy="672888"/>
            </a:xfrm>
            <a:prstGeom prst="rect">
              <a:avLst/>
            </a:prstGeom>
          </p:spPr>
          <p:txBody>
            <a:bodyPr lIns="0" tIns="0" rIns="0" bIns="0" rtlCol="0" anchor="t">
              <a:spAutoFit/>
            </a:bodyPr>
            <a:lstStyle/>
            <a:p>
              <a:pPr algn="l">
                <a:lnSpc>
                  <a:spcPts val="4160"/>
                </a:lnSpc>
              </a:pPr>
              <a:r>
                <a:rPr lang="en-US" sz="3200">
                  <a:solidFill>
                    <a:srgbClr val="000000"/>
                  </a:solidFill>
                  <a:latin typeface="Clear Sans"/>
                  <a:ea typeface="Clear Sans"/>
                  <a:cs typeface="Clear Sans"/>
                  <a:sym typeface="Clear Sans"/>
                </a:rPr>
                <a:t>2.1.1. DESCRIPCIÓN DE LA BASE DE DATOS</a:t>
              </a:r>
            </a:p>
          </p:txBody>
        </p:sp>
        <p:sp>
          <p:nvSpPr>
            <p:cNvPr id="13" name="TextBox 13"/>
            <p:cNvSpPr txBox="1"/>
            <p:nvPr/>
          </p:nvSpPr>
          <p:spPr>
            <a:xfrm>
              <a:off x="0" y="1672901"/>
              <a:ext cx="11479969" cy="3209925"/>
            </a:xfrm>
            <a:prstGeom prst="rect">
              <a:avLst/>
            </a:prstGeom>
          </p:spPr>
          <p:txBody>
            <a:bodyPr lIns="0" tIns="0" rIns="0" bIns="0" rtlCol="0" anchor="t">
              <a:spAutoFit/>
            </a:bodyPr>
            <a:lstStyle/>
            <a:p>
              <a:pPr marL="496571" lvl="1" indent="-248285" algn="l">
                <a:lnSpc>
                  <a:spcPts val="2760"/>
                </a:lnSpc>
                <a:buFont typeface="Arial"/>
                <a:buChar char="•"/>
              </a:pPr>
              <a:r>
                <a:rPr lang="en-US" sz="2300" u="none" strike="noStrike">
                  <a:solidFill>
                    <a:srgbClr val="03989E"/>
                  </a:solidFill>
                  <a:latin typeface="TT Chocolates"/>
                  <a:ea typeface="TT Chocolates"/>
                  <a:cs typeface="TT Chocolates"/>
                  <a:sym typeface="TT Chocolates"/>
                </a:rPr>
                <a:t>Número de registros y variables/campos:</a:t>
              </a:r>
            </a:p>
            <a:p>
              <a:pPr algn="l">
                <a:lnSpc>
                  <a:spcPts val="2760"/>
                </a:lnSpc>
                <a:spcBef>
                  <a:spcPct val="0"/>
                </a:spcBef>
              </a:pPr>
              <a:r>
                <a:rPr lang="en-US" sz="2300" u="none" strike="noStrike">
                  <a:solidFill>
                    <a:srgbClr val="545454"/>
                  </a:solidFill>
                  <a:latin typeface="Clear Sans"/>
                  <a:ea typeface="Clear Sans"/>
                  <a:cs typeface="Clear Sans"/>
                  <a:sym typeface="Clear Sans"/>
                </a:rPr>
                <a:t>La base de datos está conformada por un total de 5 tablas, de las cuales, hay dos tablas importantes, que son las que tienen la información general sobre los delitos, en las que tenemos la tabla que tiene el dato por entidad, la cual tiene 31,360 registros, y otra tabla con el dato por municipio, la cual tiene 2,319,072 registros..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289277"/>
            <a:ext cx="16230600" cy="7708445"/>
            <a:chOff x="0" y="0"/>
            <a:chExt cx="21640800" cy="10277927"/>
          </a:xfrm>
        </p:grpSpPr>
        <p:sp>
          <p:nvSpPr>
            <p:cNvPr id="3" name="Freeform 3"/>
            <p:cNvSpPr/>
            <p:nvPr/>
          </p:nvSpPr>
          <p:spPr>
            <a:xfrm>
              <a:off x="3382421" y="3440898"/>
              <a:ext cx="14875958" cy="6837029"/>
            </a:xfrm>
            <a:custGeom>
              <a:avLst/>
              <a:gdLst/>
              <a:ahLst/>
              <a:cxnLst/>
              <a:rect l="l" t="t" r="r" b="b"/>
              <a:pathLst>
                <a:path w="14875958" h="6837029">
                  <a:moveTo>
                    <a:pt x="0" y="0"/>
                  </a:moveTo>
                  <a:lnTo>
                    <a:pt x="14875958" y="0"/>
                  </a:lnTo>
                  <a:lnTo>
                    <a:pt x="14875958" y="6837029"/>
                  </a:lnTo>
                  <a:lnTo>
                    <a:pt x="0" y="6837029"/>
                  </a:lnTo>
                  <a:lnTo>
                    <a:pt x="0" y="0"/>
                  </a:lnTo>
                  <a:close/>
                </a:path>
              </a:pathLst>
            </a:custGeom>
            <a:blipFill>
              <a:blip r:embed="rId2"/>
              <a:stretch>
                <a:fillRect/>
              </a:stretch>
            </a:blipFill>
          </p:spPr>
          <p:txBody>
            <a:bodyPr/>
            <a:lstStyle/>
            <a:p>
              <a:endParaRPr lang="es-MX"/>
            </a:p>
          </p:txBody>
        </p:sp>
        <p:sp>
          <p:nvSpPr>
            <p:cNvPr id="4" name="TextBox 4"/>
            <p:cNvSpPr txBox="1"/>
            <p:nvPr/>
          </p:nvSpPr>
          <p:spPr>
            <a:xfrm>
              <a:off x="0" y="-9525"/>
              <a:ext cx="21640800" cy="2295525"/>
            </a:xfrm>
            <a:prstGeom prst="rect">
              <a:avLst/>
            </a:prstGeom>
          </p:spPr>
          <p:txBody>
            <a:bodyPr lIns="0" tIns="0" rIns="0" bIns="0" rtlCol="0" anchor="t">
              <a:spAutoFit/>
            </a:bodyPr>
            <a:lstStyle/>
            <a:p>
              <a:pPr marL="496571" lvl="1" indent="-248285" algn="l">
                <a:lnSpc>
                  <a:spcPts val="2760"/>
                </a:lnSpc>
                <a:buFont typeface="Arial"/>
                <a:buChar char="•"/>
              </a:pPr>
              <a:r>
                <a:rPr lang="en-US" sz="2300" u="none" strike="noStrike">
                  <a:solidFill>
                    <a:srgbClr val="03989E"/>
                  </a:solidFill>
                  <a:latin typeface="TT Chocolates"/>
                  <a:ea typeface="TT Chocolates"/>
                  <a:cs typeface="TT Chocolates"/>
                  <a:sym typeface="TT Chocolates"/>
                </a:rPr>
                <a:t>Tipos de datos (numéricos, categóricos, fechas, etc):</a:t>
              </a:r>
            </a:p>
            <a:p>
              <a:pPr marL="0" lvl="0" indent="0" algn="l">
                <a:lnSpc>
                  <a:spcPts val="2760"/>
                </a:lnSpc>
                <a:spcBef>
                  <a:spcPct val="0"/>
                </a:spcBef>
              </a:pPr>
              <a:r>
                <a:rPr lang="en-US" sz="2300" u="none" strike="noStrike">
                  <a:solidFill>
                    <a:srgbClr val="545454"/>
                  </a:solidFill>
                  <a:latin typeface="Clear Sans"/>
                  <a:ea typeface="Clear Sans"/>
                  <a:cs typeface="Clear Sans"/>
                  <a:sym typeface="Clear Sans"/>
                </a:rPr>
                <a:t>Los datos presentados son numéricos, pues son la representación de las cifras de los delitos cometidos. Sin embargo, también son categóricos, ya que al existir distintos tipos de delitos, estos se dividen en subtipos para una mejor exposición del tema. Además, se utilizan fechas para ubicar la temporalidad en que fueron realizados, empleando un rango de tiempo desde 2015 a 2024.</a:t>
              </a:r>
            </a:p>
          </p:txBody>
        </p:sp>
      </p:grpSp>
      <p:grpSp>
        <p:nvGrpSpPr>
          <p:cNvPr id="5" name="Group 5"/>
          <p:cNvGrpSpPr/>
          <p:nvPr/>
        </p:nvGrpSpPr>
        <p:grpSpPr>
          <a:xfrm>
            <a:off x="16043603" y="5143500"/>
            <a:ext cx="2431395" cy="6073984"/>
            <a:chOff x="0" y="0"/>
            <a:chExt cx="3241860" cy="8098646"/>
          </a:xfrm>
        </p:grpSpPr>
        <p:sp>
          <p:nvSpPr>
            <p:cNvPr id="6" name="AutoShape 6"/>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7" name="AutoShape 7"/>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29712" y="1802368"/>
            <a:ext cx="0" cy="6748684"/>
          </a:xfrm>
          <a:prstGeom prst="line">
            <a:avLst/>
          </a:prstGeom>
          <a:ln w="28575" cap="rnd">
            <a:solidFill>
              <a:srgbClr val="E6950A"/>
            </a:solidFill>
            <a:prstDash val="solid"/>
            <a:headEnd type="none" w="sm" len="sm"/>
            <a:tailEnd type="none" w="sm" len="sm"/>
          </a:ln>
        </p:spPr>
        <p:txBody>
          <a:bodyPr/>
          <a:lstStyle/>
          <a:p>
            <a:endParaRPr lang="es-MX"/>
          </a:p>
        </p:txBody>
      </p:sp>
      <p:sp>
        <p:nvSpPr>
          <p:cNvPr id="3" name="TextBox 3"/>
          <p:cNvSpPr txBox="1"/>
          <p:nvPr/>
        </p:nvSpPr>
        <p:spPr>
          <a:xfrm>
            <a:off x="1971577" y="2658122"/>
            <a:ext cx="3557003" cy="695325"/>
          </a:xfrm>
          <a:prstGeom prst="rect">
            <a:avLst/>
          </a:prstGeom>
        </p:spPr>
        <p:txBody>
          <a:bodyPr lIns="0" tIns="0" rIns="0" bIns="0" rtlCol="0" anchor="t">
            <a:spAutoFit/>
          </a:bodyPr>
          <a:lstStyle/>
          <a:p>
            <a:pPr algn="ctr">
              <a:lnSpc>
                <a:spcPts val="2760"/>
              </a:lnSpc>
            </a:pPr>
            <a:r>
              <a:rPr lang="en-US" sz="2300">
                <a:solidFill>
                  <a:srgbClr val="03989E"/>
                </a:solidFill>
                <a:latin typeface="TT Chocolates"/>
                <a:ea typeface="TT Chocolates"/>
                <a:cs typeface="TT Chocolates"/>
                <a:sym typeface="TT Chocolates"/>
              </a:rPr>
              <a:t>Identificación y manejo de valores faltantes</a:t>
            </a:r>
          </a:p>
        </p:txBody>
      </p:sp>
      <p:sp>
        <p:nvSpPr>
          <p:cNvPr id="4" name="TextBox 4"/>
          <p:cNvSpPr txBox="1"/>
          <p:nvPr/>
        </p:nvSpPr>
        <p:spPr>
          <a:xfrm>
            <a:off x="1028700" y="1028700"/>
            <a:ext cx="3557003" cy="361950"/>
          </a:xfrm>
          <a:prstGeom prst="rect">
            <a:avLst/>
          </a:prstGeom>
        </p:spPr>
        <p:txBody>
          <a:bodyPr lIns="0" tIns="0" rIns="0" bIns="0" rtlCol="0" anchor="t">
            <a:spAutoFit/>
          </a:bodyPr>
          <a:lstStyle/>
          <a:p>
            <a:pPr algn="ctr">
              <a:lnSpc>
                <a:spcPts val="2879"/>
              </a:lnSpc>
            </a:pPr>
            <a:r>
              <a:rPr lang="en-US" sz="2400" b="1">
                <a:solidFill>
                  <a:srgbClr val="03989E"/>
                </a:solidFill>
                <a:latin typeface="TT Chocolates Bold"/>
                <a:ea typeface="TT Chocolates Bold"/>
                <a:cs typeface="TT Chocolates Bold"/>
                <a:sym typeface="TT Chocolates Bold"/>
              </a:rPr>
              <a:t>2.1.2. Limpieza de Datos</a:t>
            </a:r>
          </a:p>
        </p:txBody>
      </p:sp>
      <p:sp>
        <p:nvSpPr>
          <p:cNvPr id="5" name="TextBox 5"/>
          <p:cNvSpPr txBox="1"/>
          <p:nvPr/>
        </p:nvSpPr>
        <p:spPr>
          <a:xfrm>
            <a:off x="1350351" y="3943582"/>
            <a:ext cx="5792468" cy="3333115"/>
          </a:xfrm>
          <a:prstGeom prst="rect">
            <a:avLst/>
          </a:prstGeom>
        </p:spPr>
        <p:txBody>
          <a:bodyPr lIns="0" tIns="0" rIns="0" bIns="0" rtlCol="0" anchor="t">
            <a:spAutoFit/>
          </a:bodyPr>
          <a:lstStyle/>
          <a:p>
            <a:pPr algn="l">
              <a:lnSpc>
                <a:spcPts val="2989"/>
              </a:lnSpc>
            </a:pPr>
            <a:r>
              <a:rPr lang="en-US" sz="2299">
                <a:solidFill>
                  <a:srgbClr val="545454"/>
                </a:solidFill>
                <a:latin typeface="Clear Sans"/>
                <a:ea typeface="Clear Sans"/>
                <a:cs typeface="Clear Sans"/>
                <a:sym typeface="Clear Sans"/>
              </a:rPr>
              <a:t>Al manipular la base de datos, se pudo observar que era necesario añadir columnas de identificación (ID) para un mejor manejo de los datos, debido a que, el análisis está centrado en los 32 estados de la República Mexicana junto con 7 categorías principales de delitos, dando un total de 20 columnas y 31,360 registros.</a:t>
            </a:r>
          </a:p>
          <a:p>
            <a:pPr algn="l">
              <a:lnSpc>
                <a:spcPts val="2989"/>
              </a:lnSpc>
            </a:pPr>
            <a:endParaRPr lang="en-US" sz="2299">
              <a:solidFill>
                <a:srgbClr val="545454"/>
              </a:solidFill>
              <a:latin typeface="Clear Sans"/>
              <a:ea typeface="Clear Sans"/>
              <a:cs typeface="Clear Sans"/>
              <a:sym typeface="Clear Sans"/>
            </a:endParaRPr>
          </a:p>
        </p:txBody>
      </p:sp>
      <p:sp>
        <p:nvSpPr>
          <p:cNvPr id="6" name="TextBox 6"/>
          <p:cNvSpPr txBox="1"/>
          <p:nvPr/>
        </p:nvSpPr>
        <p:spPr>
          <a:xfrm>
            <a:off x="12019958" y="2658122"/>
            <a:ext cx="3557003" cy="695325"/>
          </a:xfrm>
          <a:prstGeom prst="rect">
            <a:avLst/>
          </a:prstGeom>
        </p:spPr>
        <p:txBody>
          <a:bodyPr lIns="0" tIns="0" rIns="0" bIns="0" rtlCol="0" anchor="t">
            <a:spAutoFit/>
          </a:bodyPr>
          <a:lstStyle/>
          <a:p>
            <a:pPr algn="ctr">
              <a:lnSpc>
                <a:spcPts val="2760"/>
              </a:lnSpc>
            </a:pPr>
            <a:r>
              <a:rPr lang="en-US" sz="2300">
                <a:solidFill>
                  <a:srgbClr val="03989E"/>
                </a:solidFill>
                <a:latin typeface="TT Chocolates"/>
                <a:ea typeface="TT Chocolates"/>
                <a:cs typeface="TT Chocolates"/>
                <a:sym typeface="TT Chocolates"/>
              </a:rPr>
              <a:t>Transformaciones necesarias</a:t>
            </a:r>
          </a:p>
        </p:txBody>
      </p:sp>
      <p:sp>
        <p:nvSpPr>
          <p:cNvPr id="7" name="TextBox 7"/>
          <p:cNvSpPr txBox="1"/>
          <p:nvPr/>
        </p:nvSpPr>
        <p:spPr>
          <a:xfrm>
            <a:off x="11115675" y="3943582"/>
            <a:ext cx="6566114" cy="2961640"/>
          </a:xfrm>
          <a:prstGeom prst="rect">
            <a:avLst/>
          </a:prstGeom>
        </p:spPr>
        <p:txBody>
          <a:bodyPr lIns="0" tIns="0" rIns="0" bIns="0" rtlCol="0" anchor="t">
            <a:spAutoFit/>
          </a:bodyPr>
          <a:lstStyle/>
          <a:p>
            <a:pPr algn="l">
              <a:lnSpc>
                <a:spcPts val="2989"/>
              </a:lnSpc>
            </a:pPr>
            <a:r>
              <a:rPr lang="en-US" sz="2299">
                <a:solidFill>
                  <a:srgbClr val="545454"/>
                </a:solidFill>
                <a:latin typeface="Clear Sans"/>
                <a:ea typeface="Clear Sans"/>
                <a:cs typeface="Clear Sans"/>
                <a:sym typeface="Clear Sans"/>
              </a:rPr>
              <a:t>A cada estado y delito se le asignó un ID, lo que nos permitió poder filtrar de forma más oportuna la información. Adicionalmente, la base de datos tuvo su origen en Excel, para ello, se añadieron pestañas para colocar el ID por identidad y por tipo de delito. Por último, se añadió una columna que hace el recuento anual de las cifras, por lo que es posible conocer un total global por año.</a:t>
            </a:r>
          </a:p>
        </p:txBody>
      </p:sp>
      <p:sp>
        <p:nvSpPr>
          <p:cNvPr id="8" name="AutoShape 8"/>
          <p:cNvSpPr/>
          <p:nvPr/>
        </p:nvSpPr>
        <p:spPr>
          <a:xfrm flipH="1">
            <a:off x="15576962" y="1802368"/>
            <a:ext cx="6779370" cy="0"/>
          </a:xfrm>
          <a:prstGeom prst="line">
            <a:avLst/>
          </a:prstGeom>
          <a:ln w="85725" cap="rnd">
            <a:solidFill>
              <a:srgbClr val="E6950A"/>
            </a:solidFill>
            <a:prstDash val="solid"/>
            <a:headEnd type="none" w="sm" len="sm"/>
            <a:tailEnd type="none" w="sm" len="sm"/>
          </a:ln>
        </p:spPr>
        <p:txBody>
          <a:bodyPr/>
          <a:lstStyle/>
          <a:p>
            <a:endParaRPr lang="es-MX"/>
          </a:p>
        </p:txBody>
      </p:sp>
      <p:sp>
        <p:nvSpPr>
          <p:cNvPr id="9" name="AutoShape 9"/>
          <p:cNvSpPr/>
          <p:nvPr/>
        </p:nvSpPr>
        <p:spPr>
          <a:xfrm flipH="1">
            <a:off x="11543727" y="1433512"/>
            <a:ext cx="6779370" cy="0"/>
          </a:xfrm>
          <a:prstGeom prst="line">
            <a:avLst/>
          </a:prstGeom>
          <a:ln w="85725" cap="rnd">
            <a:solidFill>
              <a:srgbClr val="E6950A"/>
            </a:solidFill>
            <a:prstDash val="solid"/>
            <a:headEnd type="none" w="sm" len="sm"/>
            <a:tailEnd type="none" w="sm" len="sm"/>
          </a:ln>
        </p:spPr>
        <p:txBody>
          <a:bodyPr/>
          <a:lstStyle/>
          <a:p>
            <a:endParaRPr lang="es-MX"/>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29712" y="1802368"/>
            <a:ext cx="0" cy="6748684"/>
          </a:xfrm>
          <a:prstGeom prst="line">
            <a:avLst/>
          </a:prstGeom>
          <a:ln w="28575" cap="rnd">
            <a:solidFill>
              <a:srgbClr val="E6950A"/>
            </a:solidFill>
            <a:prstDash val="solid"/>
            <a:headEnd type="none" w="sm" len="sm"/>
            <a:tailEnd type="none" w="sm" len="sm"/>
          </a:ln>
        </p:spPr>
        <p:txBody>
          <a:bodyPr/>
          <a:lstStyle/>
          <a:p>
            <a:endParaRPr lang="es-MX"/>
          </a:p>
        </p:txBody>
      </p:sp>
      <p:sp>
        <p:nvSpPr>
          <p:cNvPr id="3" name="AutoShape 3"/>
          <p:cNvSpPr/>
          <p:nvPr/>
        </p:nvSpPr>
        <p:spPr>
          <a:xfrm flipH="1">
            <a:off x="15576962" y="1802368"/>
            <a:ext cx="6779370" cy="0"/>
          </a:xfrm>
          <a:prstGeom prst="line">
            <a:avLst/>
          </a:prstGeom>
          <a:ln w="85725" cap="rnd">
            <a:solidFill>
              <a:srgbClr val="E6950A"/>
            </a:solidFill>
            <a:prstDash val="solid"/>
            <a:headEnd type="none" w="sm" len="sm"/>
            <a:tailEnd type="none" w="sm" len="sm"/>
          </a:ln>
        </p:spPr>
        <p:txBody>
          <a:bodyPr/>
          <a:lstStyle/>
          <a:p>
            <a:endParaRPr lang="es-MX"/>
          </a:p>
        </p:txBody>
      </p:sp>
      <p:sp>
        <p:nvSpPr>
          <p:cNvPr id="4" name="AutoShape 4"/>
          <p:cNvSpPr/>
          <p:nvPr/>
        </p:nvSpPr>
        <p:spPr>
          <a:xfrm flipH="1">
            <a:off x="11543727" y="1433512"/>
            <a:ext cx="6779370" cy="0"/>
          </a:xfrm>
          <a:prstGeom prst="line">
            <a:avLst/>
          </a:prstGeom>
          <a:ln w="85725" cap="rnd">
            <a:solidFill>
              <a:srgbClr val="E6950A"/>
            </a:solidFill>
            <a:prstDash val="solid"/>
            <a:headEnd type="none" w="sm" len="sm"/>
            <a:tailEnd type="none" w="sm" len="sm"/>
          </a:ln>
        </p:spPr>
        <p:txBody>
          <a:bodyPr/>
          <a:lstStyle/>
          <a:p>
            <a:endParaRPr lang="es-MX"/>
          </a:p>
        </p:txBody>
      </p:sp>
      <p:sp>
        <p:nvSpPr>
          <p:cNvPr id="5" name="Freeform 5"/>
          <p:cNvSpPr/>
          <p:nvPr/>
        </p:nvSpPr>
        <p:spPr>
          <a:xfrm>
            <a:off x="11266501" y="2247943"/>
            <a:ext cx="5033740" cy="3045706"/>
          </a:xfrm>
          <a:custGeom>
            <a:avLst/>
            <a:gdLst/>
            <a:ahLst/>
            <a:cxnLst/>
            <a:rect l="l" t="t" r="r" b="b"/>
            <a:pathLst>
              <a:path w="5033740" h="3045706">
                <a:moveTo>
                  <a:pt x="0" y="0"/>
                </a:moveTo>
                <a:lnTo>
                  <a:pt x="5033739" y="0"/>
                </a:lnTo>
                <a:lnTo>
                  <a:pt x="5033739" y="3045707"/>
                </a:lnTo>
                <a:lnTo>
                  <a:pt x="0" y="3045707"/>
                </a:lnTo>
                <a:lnTo>
                  <a:pt x="0" y="0"/>
                </a:lnTo>
                <a:close/>
              </a:path>
            </a:pathLst>
          </a:custGeom>
          <a:blipFill>
            <a:blip r:embed="rId2"/>
            <a:stretch>
              <a:fillRect/>
            </a:stretch>
          </a:blipFill>
        </p:spPr>
        <p:txBody>
          <a:bodyPr/>
          <a:lstStyle/>
          <a:p>
            <a:endParaRPr lang="es-MX"/>
          </a:p>
        </p:txBody>
      </p:sp>
      <p:sp>
        <p:nvSpPr>
          <p:cNvPr id="6" name="Freeform 6"/>
          <p:cNvSpPr/>
          <p:nvPr/>
        </p:nvSpPr>
        <p:spPr>
          <a:xfrm>
            <a:off x="9859683" y="5696916"/>
            <a:ext cx="7847376" cy="2913338"/>
          </a:xfrm>
          <a:custGeom>
            <a:avLst/>
            <a:gdLst/>
            <a:ahLst/>
            <a:cxnLst/>
            <a:rect l="l" t="t" r="r" b="b"/>
            <a:pathLst>
              <a:path w="7847376" h="2913338">
                <a:moveTo>
                  <a:pt x="0" y="0"/>
                </a:moveTo>
                <a:lnTo>
                  <a:pt x="7847375" y="0"/>
                </a:lnTo>
                <a:lnTo>
                  <a:pt x="7847375" y="2913338"/>
                </a:lnTo>
                <a:lnTo>
                  <a:pt x="0" y="2913338"/>
                </a:lnTo>
                <a:lnTo>
                  <a:pt x="0" y="0"/>
                </a:lnTo>
                <a:close/>
              </a:path>
            </a:pathLst>
          </a:custGeom>
          <a:blipFill>
            <a:blip r:embed="rId3"/>
            <a:stretch>
              <a:fillRect/>
            </a:stretch>
          </a:blipFill>
        </p:spPr>
        <p:txBody>
          <a:bodyPr/>
          <a:lstStyle/>
          <a:p>
            <a:endParaRPr lang="es-MX"/>
          </a:p>
        </p:txBody>
      </p:sp>
      <p:sp>
        <p:nvSpPr>
          <p:cNvPr id="7" name="TextBox 7"/>
          <p:cNvSpPr txBox="1"/>
          <p:nvPr/>
        </p:nvSpPr>
        <p:spPr>
          <a:xfrm>
            <a:off x="2247414" y="2429506"/>
            <a:ext cx="3557003" cy="352425"/>
          </a:xfrm>
          <a:prstGeom prst="rect">
            <a:avLst/>
          </a:prstGeom>
        </p:spPr>
        <p:txBody>
          <a:bodyPr lIns="0" tIns="0" rIns="0" bIns="0" rtlCol="0" anchor="t">
            <a:spAutoFit/>
          </a:bodyPr>
          <a:lstStyle/>
          <a:p>
            <a:pPr algn="ctr">
              <a:lnSpc>
                <a:spcPts val="2760"/>
              </a:lnSpc>
            </a:pPr>
            <a:r>
              <a:rPr lang="en-US" sz="2300">
                <a:solidFill>
                  <a:srgbClr val="03989E"/>
                </a:solidFill>
                <a:latin typeface="TT Chocolates"/>
                <a:ea typeface="TT Chocolates"/>
                <a:cs typeface="TT Chocolates"/>
                <a:sym typeface="TT Chocolates"/>
              </a:rPr>
              <a:t>Corrección de errores</a:t>
            </a:r>
          </a:p>
        </p:txBody>
      </p:sp>
      <p:sp>
        <p:nvSpPr>
          <p:cNvPr id="8" name="TextBox 8"/>
          <p:cNvSpPr txBox="1"/>
          <p:nvPr/>
        </p:nvSpPr>
        <p:spPr>
          <a:xfrm>
            <a:off x="1028700" y="1028700"/>
            <a:ext cx="3557003" cy="361950"/>
          </a:xfrm>
          <a:prstGeom prst="rect">
            <a:avLst/>
          </a:prstGeom>
        </p:spPr>
        <p:txBody>
          <a:bodyPr lIns="0" tIns="0" rIns="0" bIns="0" rtlCol="0" anchor="t">
            <a:spAutoFit/>
          </a:bodyPr>
          <a:lstStyle/>
          <a:p>
            <a:pPr algn="ctr">
              <a:lnSpc>
                <a:spcPts val="2879"/>
              </a:lnSpc>
            </a:pPr>
            <a:r>
              <a:rPr lang="en-US" sz="2400" b="1">
                <a:solidFill>
                  <a:srgbClr val="03989E"/>
                </a:solidFill>
                <a:latin typeface="TT Chocolates Bold"/>
                <a:ea typeface="TT Chocolates Bold"/>
                <a:cs typeface="TT Chocolates Bold"/>
                <a:sym typeface="TT Chocolates Bold"/>
              </a:rPr>
              <a:t>2.1.2. Limpieza de Datos</a:t>
            </a:r>
          </a:p>
        </p:txBody>
      </p:sp>
      <p:sp>
        <p:nvSpPr>
          <p:cNvPr id="9" name="TextBox 9"/>
          <p:cNvSpPr txBox="1"/>
          <p:nvPr/>
        </p:nvSpPr>
        <p:spPr>
          <a:xfrm>
            <a:off x="1640609" y="3811262"/>
            <a:ext cx="6868233" cy="361315"/>
          </a:xfrm>
          <a:prstGeom prst="rect">
            <a:avLst/>
          </a:prstGeom>
        </p:spPr>
        <p:txBody>
          <a:bodyPr lIns="0" tIns="0" rIns="0" bIns="0" rtlCol="0" anchor="t">
            <a:spAutoFit/>
          </a:bodyPr>
          <a:lstStyle/>
          <a:p>
            <a:pPr algn="l">
              <a:lnSpc>
                <a:spcPts val="2989"/>
              </a:lnSpc>
            </a:pPr>
            <a:r>
              <a:rPr lang="en-US" sz="2299">
                <a:solidFill>
                  <a:srgbClr val="545454"/>
                </a:solidFill>
                <a:latin typeface="Clear Sans"/>
                <a:ea typeface="Clear Sans"/>
                <a:cs typeface="Clear Sans"/>
                <a:sym typeface="Clear Sans"/>
              </a:rPr>
              <a:t>Datos nulos a numéricos en los meses de incidencia</a:t>
            </a:r>
          </a:p>
        </p:txBody>
      </p:sp>
      <p:sp>
        <p:nvSpPr>
          <p:cNvPr id="10" name="TextBox 10"/>
          <p:cNvSpPr txBox="1"/>
          <p:nvPr/>
        </p:nvSpPr>
        <p:spPr>
          <a:xfrm>
            <a:off x="1640609" y="6591927"/>
            <a:ext cx="7144070" cy="1104265"/>
          </a:xfrm>
          <a:prstGeom prst="rect">
            <a:avLst/>
          </a:prstGeom>
        </p:spPr>
        <p:txBody>
          <a:bodyPr lIns="0" tIns="0" rIns="0" bIns="0" rtlCol="0" anchor="t">
            <a:spAutoFit/>
          </a:bodyPr>
          <a:lstStyle/>
          <a:p>
            <a:pPr algn="l">
              <a:lnSpc>
                <a:spcPts val="2989"/>
              </a:lnSpc>
            </a:pPr>
            <a:r>
              <a:rPr lang="en-US" sz="2299">
                <a:solidFill>
                  <a:srgbClr val="545454"/>
                </a:solidFill>
                <a:latin typeface="Clear Sans"/>
                <a:ea typeface="Clear Sans"/>
                <a:cs typeface="Clear Sans"/>
                <a:sym typeface="Clear Sans"/>
              </a:rPr>
              <a:t>Completar información para los estados/cambiar nombres de los mismos.</a:t>
            </a:r>
          </a:p>
          <a:p>
            <a:pPr algn="l">
              <a:lnSpc>
                <a:spcPts val="2989"/>
              </a:lnSpc>
            </a:pPr>
            <a:endParaRPr lang="en-US" sz="2299">
              <a:solidFill>
                <a:srgbClr val="545454"/>
              </a:solidFill>
              <a:latin typeface="Clear Sans"/>
              <a:ea typeface="Clear Sans"/>
              <a:cs typeface="Clear Sans"/>
              <a:sym typeface="Clear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45318"/>
            <a:ext cx="8649323" cy="10341701"/>
            <a:chOff x="0" y="0"/>
            <a:chExt cx="8603361" cy="10286746"/>
          </a:xfrm>
        </p:grpSpPr>
        <p:sp>
          <p:nvSpPr>
            <p:cNvPr id="3" name="Freeform 3"/>
            <p:cNvSpPr/>
            <p:nvPr/>
          </p:nvSpPr>
          <p:spPr>
            <a:xfrm flipV="1">
              <a:off x="-2794" y="-127"/>
              <a:ext cx="8606155" cy="10286873"/>
            </a:xfrm>
            <a:custGeom>
              <a:avLst/>
              <a:gdLst/>
              <a:ahLst/>
              <a:cxnLst/>
              <a:rect l="l" t="t" r="r" b="b"/>
              <a:pathLst>
                <a:path w="8606155" h="10286873">
                  <a:moveTo>
                    <a:pt x="8606155" y="35433"/>
                  </a:moveTo>
                  <a:cubicBezTo>
                    <a:pt x="8606155" y="2286"/>
                    <a:pt x="8595487" y="0"/>
                    <a:pt x="8567674" y="0"/>
                  </a:cubicBezTo>
                  <a:cubicBezTo>
                    <a:pt x="5713095" y="635"/>
                    <a:pt x="2858643" y="635"/>
                    <a:pt x="4064" y="635"/>
                  </a:cubicBezTo>
                  <a:cubicBezTo>
                    <a:pt x="0" y="14477"/>
                    <a:pt x="6350" y="27051"/>
                    <a:pt x="9271" y="39877"/>
                  </a:cubicBezTo>
                  <a:cubicBezTo>
                    <a:pt x="134747" y="601472"/>
                    <a:pt x="260350" y="1162939"/>
                    <a:pt x="386207" y="1724406"/>
                  </a:cubicBezTo>
                  <a:cubicBezTo>
                    <a:pt x="565658" y="2524887"/>
                    <a:pt x="745490" y="3325240"/>
                    <a:pt x="924814" y="4125722"/>
                  </a:cubicBezTo>
                  <a:cubicBezTo>
                    <a:pt x="1146302" y="5114290"/>
                    <a:pt x="1367282" y="6102858"/>
                    <a:pt x="1588643" y="7091299"/>
                  </a:cubicBezTo>
                  <a:cubicBezTo>
                    <a:pt x="1813560" y="8095488"/>
                    <a:pt x="2038604" y="9099550"/>
                    <a:pt x="2264156" y="10103612"/>
                  </a:cubicBezTo>
                  <a:cubicBezTo>
                    <a:pt x="2277872" y="10164699"/>
                    <a:pt x="2286635" y="10227183"/>
                    <a:pt x="2308860" y="10286238"/>
                  </a:cubicBezTo>
                  <a:cubicBezTo>
                    <a:pt x="4395216" y="10286238"/>
                    <a:pt x="6481572" y="10286238"/>
                    <a:pt x="8567928" y="10286873"/>
                  </a:cubicBezTo>
                  <a:cubicBezTo>
                    <a:pt x="8596249" y="10286873"/>
                    <a:pt x="8605901" y="10283444"/>
                    <a:pt x="8605901" y="10251059"/>
                  </a:cubicBezTo>
                  <a:cubicBezTo>
                    <a:pt x="8605139" y="6845808"/>
                    <a:pt x="8605139" y="3440557"/>
                    <a:pt x="8606155" y="35433"/>
                  </a:cubicBezTo>
                  <a:close/>
                </a:path>
              </a:pathLst>
            </a:custGeom>
            <a:blipFill>
              <a:blip r:embed="rId2"/>
              <a:stretch>
                <a:fillRect l="-39647" r="-39647"/>
              </a:stretch>
            </a:blipFill>
          </p:spPr>
          <p:txBody>
            <a:bodyPr/>
            <a:lstStyle/>
            <a:p>
              <a:endParaRPr lang="es-MX"/>
            </a:p>
          </p:txBody>
        </p:sp>
      </p:grpSp>
      <p:sp>
        <p:nvSpPr>
          <p:cNvPr id="4" name="AutoShape 4"/>
          <p:cNvSpPr/>
          <p:nvPr/>
        </p:nvSpPr>
        <p:spPr>
          <a:xfrm flipV="1">
            <a:off x="6355300" y="5125533"/>
            <a:ext cx="1137998" cy="5105465"/>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flipV="1">
            <a:off x="6606972" y="6230627"/>
            <a:ext cx="1106539" cy="5160166"/>
          </a:xfrm>
          <a:prstGeom prst="line">
            <a:avLst/>
          </a:prstGeom>
          <a:ln w="85725" cap="rnd">
            <a:solidFill>
              <a:srgbClr val="00C2CB"/>
            </a:solidFill>
            <a:prstDash val="solid"/>
            <a:headEnd type="none" w="sm" len="sm"/>
            <a:tailEnd type="none" w="sm" len="sm"/>
          </a:ln>
        </p:spPr>
        <p:txBody>
          <a:bodyPr/>
          <a:lstStyle/>
          <a:p>
            <a:endParaRPr lang="es-MX"/>
          </a:p>
        </p:txBody>
      </p:sp>
      <p:sp>
        <p:nvSpPr>
          <p:cNvPr id="6" name="AutoShape 6"/>
          <p:cNvSpPr/>
          <p:nvPr/>
        </p:nvSpPr>
        <p:spPr>
          <a:xfrm flipV="1">
            <a:off x="8264105" y="-3502482"/>
            <a:ext cx="1106539" cy="5160166"/>
          </a:xfrm>
          <a:prstGeom prst="line">
            <a:avLst/>
          </a:prstGeom>
          <a:ln w="85725" cap="rnd">
            <a:solidFill>
              <a:srgbClr val="00C2CB"/>
            </a:solidFill>
            <a:prstDash val="solid"/>
            <a:headEnd type="none" w="sm" len="sm"/>
            <a:tailEnd type="none" w="sm" len="sm"/>
          </a:ln>
        </p:spPr>
        <p:txBody>
          <a:bodyPr/>
          <a:lstStyle/>
          <a:p>
            <a:endParaRPr lang="es-MX"/>
          </a:p>
        </p:txBody>
      </p:sp>
      <p:sp>
        <p:nvSpPr>
          <p:cNvPr id="7" name="AutoShape 7"/>
          <p:cNvSpPr/>
          <p:nvPr/>
        </p:nvSpPr>
        <p:spPr>
          <a:xfrm flipV="1">
            <a:off x="8859285" y="-4185771"/>
            <a:ext cx="1106539" cy="5160166"/>
          </a:xfrm>
          <a:prstGeom prst="line">
            <a:avLst/>
          </a:prstGeom>
          <a:ln w="85725" cap="rnd">
            <a:solidFill>
              <a:srgbClr val="E6950A"/>
            </a:solidFill>
            <a:prstDash val="solid"/>
            <a:headEnd type="none" w="sm" len="sm"/>
            <a:tailEnd type="none" w="sm" len="sm"/>
          </a:ln>
        </p:spPr>
        <p:txBody>
          <a:bodyPr/>
          <a:lstStyle/>
          <a:p>
            <a:endParaRPr lang="es-MX"/>
          </a:p>
        </p:txBody>
      </p:sp>
      <p:grpSp>
        <p:nvGrpSpPr>
          <p:cNvPr id="8" name="Group 8"/>
          <p:cNvGrpSpPr/>
          <p:nvPr/>
        </p:nvGrpSpPr>
        <p:grpSpPr>
          <a:xfrm>
            <a:off x="-2518556" y="519060"/>
            <a:ext cx="10011854" cy="9248880"/>
            <a:chOff x="0" y="0"/>
            <a:chExt cx="1141224" cy="1054255"/>
          </a:xfrm>
        </p:grpSpPr>
        <p:sp>
          <p:nvSpPr>
            <p:cNvPr id="9" name="Freeform 9"/>
            <p:cNvSpPr/>
            <p:nvPr/>
          </p:nvSpPr>
          <p:spPr>
            <a:xfrm>
              <a:off x="0" y="0"/>
              <a:ext cx="1141224" cy="1054255"/>
            </a:xfrm>
            <a:custGeom>
              <a:avLst/>
              <a:gdLst/>
              <a:ahLst/>
              <a:cxnLst/>
              <a:rect l="l" t="t" r="r" b="b"/>
              <a:pathLst>
                <a:path w="1141224" h="1054255">
                  <a:moveTo>
                    <a:pt x="203200" y="0"/>
                  </a:moveTo>
                  <a:lnTo>
                    <a:pt x="1141224" y="0"/>
                  </a:lnTo>
                  <a:lnTo>
                    <a:pt x="938024" y="1054255"/>
                  </a:lnTo>
                  <a:lnTo>
                    <a:pt x="0" y="1054255"/>
                  </a:lnTo>
                  <a:lnTo>
                    <a:pt x="203200" y="0"/>
                  </a:lnTo>
                  <a:close/>
                </a:path>
              </a:pathLst>
            </a:custGeom>
            <a:solidFill>
              <a:srgbClr val="000000">
                <a:alpha val="84706"/>
              </a:srgbClr>
            </a:solidFill>
          </p:spPr>
          <p:txBody>
            <a:bodyPr/>
            <a:lstStyle/>
            <a:p>
              <a:endParaRPr lang="es-MX"/>
            </a:p>
          </p:txBody>
        </p:sp>
        <p:sp>
          <p:nvSpPr>
            <p:cNvPr id="10" name="TextBox 10"/>
            <p:cNvSpPr txBox="1"/>
            <p:nvPr/>
          </p:nvSpPr>
          <p:spPr>
            <a:xfrm>
              <a:off x="101600" y="19050"/>
              <a:ext cx="938024" cy="1035205"/>
            </a:xfrm>
            <a:prstGeom prst="rect">
              <a:avLst/>
            </a:prstGeom>
          </p:spPr>
          <p:txBody>
            <a:bodyPr lIns="50800" tIns="50800" rIns="50800" bIns="50800" rtlCol="0" anchor="ctr"/>
            <a:lstStyle/>
            <a:p>
              <a:pPr algn="ctr">
                <a:lnSpc>
                  <a:spcPts val="2260"/>
                </a:lnSpc>
              </a:pPr>
              <a:endParaRPr/>
            </a:p>
          </p:txBody>
        </p:sp>
      </p:grpSp>
      <p:sp>
        <p:nvSpPr>
          <p:cNvPr id="11" name="TextBox 11"/>
          <p:cNvSpPr txBox="1"/>
          <p:nvPr/>
        </p:nvSpPr>
        <p:spPr>
          <a:xfrm>
            <a:off x="1028700" y="2947480"/>
            <a:ext cx="5230892" cy="4315841"/>
          </a:xfrm>
          <a:prstGeom prst="rect">
            <a:avLst/>
          </a:prstGeom>
        </p:spPr>
        <p:txBody>
          <a:bodyPr lIns="0" tIns="0" rIns="0" bIns="0" rtlCol="0" anchor="t">
            <a:spAutoFit/>
          </a:bodyPr>
          <a:lstStyle/>
          <a:p>
            <a:pPr algn="l">
              <a:lnSpc>
                <a:spcPts val="8402"/>
              </a:lnSpc>
            </a:pPr>
            <a:r>
              <a:rPr lang="en-US" sz="7001">
                <a:solidFill>
                  <a:srgbClr val="FFFFFF"/>
                </a:solidFill>
                <a:latin typeface="Poppins"/>
                <a:ea typeface="Poppins"/>
                <a:cs typeface="Poppins"/>
                <a:sym typeface="Poppins"/>
              </a:rPr>
              <a:t>3. Análisis Exploratorio de Datos (EDA)</a:t>
            </a:r>
          </a:p>
        </p:txBody>
      </p:sp>
      <p:sp>
        <p:nvSpPr>
          <p:cNvPr id="12" name="TextBox 12"/>
          <p:cNvSpPr txBox="1"/>
          <p:nvPr/>
        </p:nvSpPr>
        <p:spPr>
          <a:xfrm>
            <a:off x="9714291" y="4096833"/>
            <a:ext cx="7545009" cy="3448050"/>
          </a:xfrm>
          <a:prstGeom prst="rect">
            <a:avLst/>
          </a:prstGeom>
        </p:spPr>
        <p:txBody>
          <a:bodyPr lIns="0" tIns="0" rIns="0" bIns="0" rtlCol="0" anchor="t">
            <a:spAutoFit/>
          </a:bodyPr>
          <a:lstStyle/>
          <a:p>
            <a:pPr algn="l">
              <a:lnSpc>
                <a:spcPts val="2879"/>
              </a:lnSpc>
            </a:pPr>
            <a:r>
              <a:rPr lang="en-US" sz="2400" b="1">
                <a:solidFill>
                  <a:srgbClr val="03989E"/>
                </a:solidFill>
                <a:latin typeface="TT Chocolates Bold"/>
                <a:ea typeface="TT Chocolates Bold"/>
                <a:cs typeface="TT Chocolates Bold"/>
                <a:sym typeface="TT Chocolates Bold"/>
              </a:rPr>
              <a:t>3.1.1. Análisis Descriptivo:</a:t>
            </a:r>
          </a:p>
          <a:p>
            <a:pPr algn="l">
              <a:lnSpc>
                <a:spcPts val="2760"/>
              </a:lnSpc>
            </a:pPr>
            <a:endParaRPr lang="en-US" sz="2400" b="1">
              <a:solidFill>
                <a:srgbClr val="03989E"/>
              </a:solidFill>
              <a:latin typeface="TT Chocolates Bold"/>
              <a:ea typeface="TT Chocolates Bold"/>
              <a:cs typeface="TT Chocolates Bold"/>
              <a:sym typeface="TT Chocolates Bold"/>
            </a:endParaRPr>
          </a:p>
          <a:p>
            <a:pPr marL="496571" lvl="1" indent="-248285" algn="l">
              <a:lnSpc>
                <a:spcPts val="2760"/>
              </a:lnSpc>
              <a:buFont typeface="Arial"/>
              <a:buChar char="•"/>
            </a:pPr>
            <a:r>
              <a:rPr lang="en-US" sz="2300">
                <a:solidFill>
                  <a:srgbClr val="545454"/>
                </a:solidFill>
                <a:latin typeface="Clear Sans"/>
                <a:ea typeface="Clear Sans"/>
                <a:cs typeface="Clear Sans"/>
                <a:sym typeface="Clear Sans"/>
              </a:rPr>
              <a:t>El empleo de SQL como software de análisis nos permite realizar distintas consultas al combinar tablas y categorías, lo que da como resultado una exploración variada y detallada, pues al existir más de 30 mil registros la información es inmensa, por lo que de este modo, se puede resumir y mostrar los datos más relevantes.</a:t>
            </a:r>
          </a:p>
          <a:p>
            <a:pPr marL="0" lvl="0" indent="0" algn="l">
              <a:lnSpc>
                <a:spcPts val="2760"/>
              </a:lnSpc>
              <a:spcBef>
                <a:spcPct val="0"/>
              </a:spcBef>
            </a:pPr>
            <a:endParaRPr lang="en-US" sz="2300">
              <a:solidFill>
                <a:srgbClr val="545454"/>
              </a:solidFill>
              <a:latin typeface="Clear Sans"/>
              <a:ea typeface="Clear Sans"/>
              <a:cs typeface="Clear Sans"/>
              <a:sym typeface="Clear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3603" y="5143500"/>
            <a:ext cx="2431395" cy="6073984"/>
            <a:chOff x="0" y="0"/>
            <a:chExt cx="3241860" cy="8098646"/>
          </a:xfrm>
        </p:grpSpPr>
        <p:sp>
          <p:nvSpPr>
            <p:cNvPr id="3" name="AutoShape 3"/>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4" name="AutoShape 4"/>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
        <p:nvSpPr>
          <p:cNvPr id="6" name="TextBox 6"/>
          <p:cNvSpPr txBox="1"/>
          <p:nvPr/>
        </p:nvSpPr>
        <p:spPr>
          <a:xfrm>
            <a:off x="1028700" y="590550"/>
            <a:ext cx="2454905" cy="438150"/>
          </a:xfrm>
          <a:prstGeom prst="rect">
            <a:avLst/>
          </a:prstGeom>
        </p:spPr>
        <p:txBody>
          <a:bodyPr lIns="0" tIns="0" rIns="0" bIns="0" rtlCol="0" anchor="t">
            <a:spAutoFit/>
          </a:bodyPr>
          <a:lstStyle/>
          <a:p>
            <a:pPr marL="0" lvl="0" indent="0" algn="l">
              <a:lnSpc>
                <a:spcPts val="3479"/>
              </a:lnSpc>
              <a:spcBef>
                <a:spcPct val="0"/>
              </a:spcBef>
            </a:pPr>
            <a:r>
              <a:rPr lang="en-US" sz="2899">
                <a:solidFill>
                  <a:srgbClr val="03989E"/>
                </a:solidFill>
                <a:latin typeface="Clear Sans"/>
                <a:ea typeface="Clear Sans"/>
                <a:cs typeface="Clear Sans"/>
                <a:sym typeface="Clear Sans"/>
              </a:rPr>
              <a:t>CONSULTAS</a:t>
            </a:r>
          </a:p>
        </p:txBody>
      </p:sp>
      <p:pic>
        <p:nvPicPr>
          <p:cNvPr id="8" name="Imagen 7" descr="Interfaz de usuario gráfica, Texto, Aplicación&#10;&#10;Descripción generada automáticamente">
            <a:extLst>
              <a:ext uri="{FF2B5EF4-FFF2-40B4-BE49-F238E27FC236}">
                <a16:creationId xmlns:a16="http://schemas.microsoft.com/office/drawing/2014/main" id="{47809C26-EA63-5354-2596-C2BB6C22E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18" y="1181100"/>
            <a:ext cx="12784282" cy="87301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1563</Words>
  <Application>Microsoft Office PowerPoint</Application>
  <PresentationFormat>Personalizado</PresentationFormat>
  <Paragraphs>91</Paragraphs>
  <Slides>23</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23</vt:i4>
      </vt:variant>
    </vt:vector>
  </HeadingPairs>
  <TitlesOfParts>
    <vt:vector size="36" baseType="lpstr">
      <vt:lpstr>Calibri</vt:lpstr>
      <vt:lpstr>HK Grotesk Semi-Bold</vt:lpstr>
      <vt:lpstr>Poppins</vt:lpstr>
      <vt:lpstr>TT Chocolates</vt:lpstr>
      <vt:lpstr>TT Chocolates Ultra-Bold</vt:lpstr>
      <vt:lpstr>HK Grotesk Medium</vt:lpstr>
      <vt:lpstr>Clear Sans Bold</vt:lpstr>
      <vt:lpstr>Clear Sans</vt:lpstr>
      <vt:lpstr>Arial</vt:lpstr>
      <vt:lpstr>TT Chocolates Bold</vt:lpstr>
      <vt:lpstr>Poppins Bold</vt:lpstr>
      <vt:lpstr>TT Chocolates Italics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ANALÍTICA Y CIENCIA DE DATOS</dc:title>
  <dc:creator>Ana Isabel Hernández Díaz</dc:creator>
  <cp:lastModifiedBy>Ana Isabel Hernández Díaz</cp:lastModifiedBy>
  <cp:revision>4</cp:revision>
  <dcterms:created xsi:type="dcterms:W3CDTF">2006-08-16T00:00:00Z</dcterms:created>
  <dcterms:modified xsi:type="dcterms:W3CDTF">2024-10-12T18:45:27Z</dcterms:modified>
  <dc:identifier>DAGTCIpMLjg</dc:identifier>
</cp:coreProperties>
</file>